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-18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64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dbc6f08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54dbc6f08b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d7c892de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4d7c892def_0_1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c71c4a19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4c71c4a19f_0_10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949a66d8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4949a66d86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d7c892d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4d7c892def_0_4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dbc6f08b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54dbc6f08b_1_19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bc6f08b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54dbc6f08b_1_21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bc6f08b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bc6f08b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dbc6f08b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4dbc6f0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4dbc6f08b_0_10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54dbc6f08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c71c4a19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4c71c4a19f_0_2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4dbc6f08b_1_7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54dbc6f08b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2457b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42457b76c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dbc6f08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54dbc6f08b_0_7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4dbc6f08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54dbc6f08b_0_5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3"/>
            <a:ext cx="1747850" cy="87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888675" y="2961150"/>
            <a:ext cx="3686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7000" b="1" dirty="0">
                <a:latin typeface="Montserrat"/>
                <a:ea typeface="Montserrat"/>
                <a:cs typeface="Montserrat"/>
                <a:sym typeface="Montserrat"/>
              </a:rPr>
              <a:t>Úvodní lekce</a:t>
            </a:r>
            <a:endParaRPr sz="7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600" y="2150050"/>
            <a:ext cx="3781450" cy="31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8"/>
          <p:cNvSpPr/>
          <p:nvPr/>
        </p:nvSpPr>
        <p:spPr>
          <a:xfrm>
            <a:off x="4539600" y="2361075"/>
            <a:ext cx="758400" cy="6915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očítač&#10;&#10;Popis byl vytvořen automaticky">
            <a:extLst>
              <a:ext uri="{FF2B5EF4-FFF2-40B4-BE49-F238E27FC236}">
                <a16:creationId xmlns:a16="http://schemas.microsoft.com/office/drawing/2014/main" id="{D95F5CB9-63FF-4AAF-9928-65151C993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88" y="2504250"/>
            <a:ext cx="6348454" cy="24598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3" name="Google Shape;293;p47"/>
          <p:cNvSpPr/>
          <p:nvPr/>
        </p:nvSpPr>
        <p:spPr>
          <a:xfrm>
            <a:off x="581248" y="1269025"/>
            <a:ext cx="79815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4" name="Google Shape;294;p47"/>
          <p:cNvCxnSpPr>
            <a:cxnSpLocks/>
            <a:stCxn id="295" idx="0"/>
          </p:cNvCxnSpPr>
          <p:nvPr/>
        </p:nvCxnSpPr>
        <p:spPr>
          <a:xfrm flipV="1">
            <a:off x="3486441" y="4539675"/>
            <a:ext cx="1799659" cy="86630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6" name="Google Shape;29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986" y="2049000"/>
            <a:ext cx="1416962" cy="11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7"/>
          <p:cNvSpPr/>
          <p:nvPr/>
        </p:nvSpPr>
        <p:spPr>
          <a:xfrm>
            <a:off x="4331300" y="1412275"/>
            <a:ext cx="3069000" cy="1313400"/>
          </a:xfrm>
          <a:prstGeom prst="wedgeRoundRectCallout">
            <a:avLst>
              <a:gd name="adj1" fmla="val 66552"/>
              <a:gd name="adj2" fmla="val 4291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Kolikrát bude třeba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stisknout klávesu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aby se rozsvítilo světlo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LED RGB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/>
          </a:p>
        </p:txBody>
      </p:sp>
      <p:sp>
        <p:nvSpPr>
          <p:cNvPr id="295" name="Google Shape;295;p47"/>
          <p:cNvSpPr/>
          <p:nvPr/>
        </p:nvSpPr>
        <p:spPr>
          <a:xfrm>
            <a:off x="2432091" y="5405977"/>
            <a:ext cx="2108700" cy="9252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blok porovnání na  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= 10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5557825" y="6950"/>
            <a:ext cx="3586125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9" name="Google Shape;29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7"/>
          <p:cNvSpPr/>
          <p:nvPr/>
        </p:nvSpPr>
        <p:spPr>
          <a:xfrm>
            <a:off x="102175" y="658200"/>
            <a:ext cx="97170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rozsvítí světlo</a:t>
            </a:r>
          </a:p>
        </p:txBody>
      </p:sp>
      <p:cxnSp>
        <p:nvCxnSpPr>
          <p:cNvPr id="303" name="Google Shape;303;p47"/>
          <p:cNvCxnSpPr>
            <a:cxnSpLocks/>
          </p:cNvCxnSpPr>
          <p:nvPr/>
        </p:nvCxnSpPr>
        <p:spPr>
          <a:xfrm>
            <a:off x="4540791" y="5868575"/>
            <a:ext cx="438900" cy="12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4" name="Google Shape;304;p47"/>
          <p:cNvCxnSpPr/>
          <p:nvPr/>
        </p:nvCxnSpPr>
        <p:spPr>
          <a:xfrm>
            <a:off x="6150891" y="5856275"/>
            <a:ext cx="438900" cy="12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47"/>
          <p:cNvSpPr/>
          <p:nvPr/>
        </p:nvSpPr>
        <p:spPr>
          <a:xfrm>
            <a:off x="4700500" y="3540075"/>
            <a:ext cx="1171200" cy="999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7"/>
          <p:cNvSpPr/>
          <p:nvPr/>
        </p:nvSpPr>
        <p:spPr>
          <a:xfrm>
            <a:off x="1664375" y="561252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1A5352-F97A-4960-92A3-86F5CB85B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691" y="5328632"/>
            <a:ext cx="1171200" cy="11044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ek 6" descr="Obsah obrázku pták&#10;&#10;Popis byl vytvořen automaticky">
            <a:extLst>
              <a:ext uri="{FF2B5EF4-FFF2-40B4-BE49-F238E27FC236}">
                <a16:creationId xmlns:a16="http://schemas.microsoft.com/office/drawing/2014/main" id="{B287F694-07CA-413A-9D39-0D1505571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743" y="5277936"/>
            <a:ext cx="2180821" cy="11812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počítač&#10;&#10;Popis byl vytvořen automaticky">
            <a:extLst>
              <a:ext uri="{FF2B5EF4-FFF2-40B4-BE49-F238E27FC236}">
                <a16:creationId xmlns:a16="http://schemas.microsoft.com/office/drawing/2014/main" id="{558DE310-238E-4CDD-9FB4-9965B9E6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24" y="2348911"/>
            <a:ext cx="6654752" cy="2578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12" name="Google Shape;312;p48"/>
          <p:cNvSpPr/>
          <p:nvPr/>
        </p:nvSpPr>
        <p:spPr>
          <a:xfrm>
            <a:off x="474327" y="774239"/>
            <a:ext cx="3451785" cy="1298550"/>
          </a:xfrm>
          <a:prstGeom prst="wedgeRoundRectCallout">
            <a:avLst>
              <a:gd name="adj1" fmla="val 65539"/>
              <a:gd name="adj2" fmla="val -1949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můžu resetovat systém?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085" y="505788"/>
            <a:ext cx="1713230" cy="134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48"/>
          <p:cNvCxnSpPr>
            <a:cxnSpLocks/>
            <a:stCxn id="315" idx="0"/>
            <a:endCxn id="316" idx="2"/>
          </p:cNvCxnSpPr>
          <p:nvPr/>
        </p:nvCxnSpPr>
        <p:spPr>
          <a:xfrm flipV="1">
            <a:off x="3484800" y="3761098"/>
            <a:ext cx="129758" cy="147657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48"/>
          <p:cNvSpPr/>
          <p:nvPr/>
        </p:nvSpPr>
        <p:spPr>
          <a:xfrm>
            <a:off x="2095350" y="5237673"/>
            <a:ext cx="2778900" cy="8583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na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Restartovat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Počítadle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na 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-US" sz="1800" b="1" dirty="0">
                <a:latin typeface="Montserrat"/>
                <a:ea typeface="Montserrat"/>
                <a:cs typeface="Montserrat"/>
                <a:sym typeface="Montserrat"/>
              </a:rPr>
              <a:t>0–10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lang="cs-CZ"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Nastavení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8" name="Google Shape;318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/>
          <p:nvPr/>
        </p:nvSpPr>
        <p:spPr>
          <a:xfrm>
            <a:off x="3000374" y="2746876"/>
            <a:ext cx="1228367" cy="101422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1" name="Google Shape;321;p48"/>
          <p:cNvCxnSpPr/>
          <p:nvPr/>
        </p:nvCxnSpPr>
        <p:spPr>
          <a:xfrm>
            <a:off x="4874250" y="5828674"/>
            <a:ext cx="438900" cy="12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2" name="Google Shape;322;p48"/>
          <p:cNvCxnSpPr/>
          <p:nvPr/>
        </p:nvCxnSpPr>
        <p:spPr>
          <a:xfrm>
            <a:off x="6608731" y="5819354"/>
            <a:ext cx="438900" cy="12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" name="Obrázek 3" descr="Obsah obrázku jídlo, podepsat, kreslení, talíř&#10;&#10;Popis byl vytvořen automaticky">
            <a:extLst>
              <a:ext uri="{FF2B5EF4-FFF2-40B4-BE49-F238E27FC236}">
                <a16:creationId xmlns:a16="http://schemas.microsoft.com/office/drawing/2014/main" id="{0BFECC87-EE6E-4446-9981-114752CD4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150" y="5113084"/>
            <a:ext cx="1295581" cy="13622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A13FBD7C-E309-4287-94E6-C9217C57A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631" y="5060183"/>
            <a:ext cx="1555193" cy="1541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hodiny, kreslení&#10;&#10;Popis byl vytvořen automaticky">
            <a:extLst>
              <a:ext uri="{FF2B5EF4-FFF2-40B4-BE49-F238E27FC236}">
                <a16:creationId xmlns:a16="http://schemas.microsoft.com/office/drawing/2014/main" id="{62F50A6D-0B30-4243-B8AF-6DE6B75F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7" y="2024366"/>
            <a:ext cx="7165259" cy="29952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28" name="Google Shape;328;p49"/>
          <p:cNvCxnSpPr>
            <a:cxnSpLocks/>
            <a:stCxn id="329" idx="0"/>
            <a:endCxn id="330" idx="2"/>
          </p:cNvCxnSpPr>
          <p:nvPr/>
        </p:nvCxnSpPr>
        <p:spPr>
          <a:xfrm flipH="1" flipV="1">
            <a:off x="5944664" y="4811760"/>
            <a:ext cx="1810767" cy="59023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9"/>
          <p:cNvCxnSpPr>
            <a:cxnSpLocks/>
            <a:stCxn id="332" idx="0"/>
            <a:endCxn id="333" idx="2"/>
          </p:cNvCxnSpPr>
          <p:nvPr/>
        </p:nvCxnSpPr>
        <p:spPr>
          <a:xfrm flipV="1">
            <a:off x="4409412" y="4811760"/>
            <a:ext cx="0" cy="59023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" name="Google Shape;332;p49"/>
          <p:cNvSpPr/>
          <p:nvPr/>
        </p:nvSpPr>
        <p:spPr>
          <a:xfrm>
            <a:off x="3276700" y="5401994"/>
            <a:ext cx="2265424" cy="1289781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Přetáhněte další blok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do pracovního prostoru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49"/>
          <p:cNvSpPr/>
          <p:nvPr/>
        </p:nvSpPr>
        <p:spPr>
          <a:xfrm>
            <a:off x="6774825" y="5401994"/>
            <a:ext cx="1961212" cy="1211056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Přetáhněte 2 bloky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Barvy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do pracovního prostoru</a:t>
            </a:r>
          </a:p>
        </p:txBody>
      </p:sp>
      <p:cxnSp>
        <p:nvCxnSpPr>
          <p:cNvPr id="334" name="Google Shape;334;p49"/>
          <p:cNvCxnSpPr>
            <a:cxnSpLocks/>
            <a:stCxn id="329" idx="0"/>
          </p:cNvCxnSpPr>
          <p:nvPr/>
        </p:nvCxnSpPr>
        <p:spPr>
          <a:xfrm flipH="1" flipV="1">
            <a:off x="5944664" y="2911350"/>
            <a:ext cx="1810767" cy="249064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5" name="Google Shape;335;p49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6" name="Google Shape;33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9"/>
          <p:cNvSpPr/>
          <p:nvPr/>
        </p:nvSpPr>
        <p:spPr>
          <a:xfrm>
            <a:off x="113925" y="789150"/>
            <a:ext cx="9030025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2800" b="1" dirty="0">
                <a:latin typeface="Montserrat"/>
                <a:ea typeface="Montserrat"/>
                <a:cs typeface="Montserrat"/>
                <a:sym typeface="Montserrat"/>
              </a:rPr>
              <a:t>Vytvořte systém počítání, kde se barva změní, jakmile počítadlo dosáhne hodnoty „10“.</a:t>
            </a:r>
            <a:endParaRPr sz="2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49"/>
          <p:cNvSpPr/>
          <p:nvPr/>
        </p:nvSpPr>
        <p:spPr>
          <a:xfrm>
            <a:off x="5423073" y="2125950"/>
            <a:ext cx="1048800" cy="78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9"/>
          <p:cNvSpPr/>
          <p:nvPr/>
        </p:nvSpPr>
        <p:spPr>
          <a:xfrm>
            <a:off x="5420264" y="4026360"/>
            <a:ext cx="1048800" cy="78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9"/>
          <p:cNvSpPr/>
          <p:nvPr/>
        </p:nvSpPr>
        <p:spPr>
          <a:xfrm>
            <a:off x="3885012" y="4026360"/>
            <a:ext cx="1048800" cy="78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9"/>
          <p:cNvSpPr/>
          <p:nvPr/>
        </p:nvSpPr>
        <p:spPr>
          <a:xfrm>
            <a:off x="2642388" y="567567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49"/>
          <p:cNvSpPr/>
          <p:nvPr/>
        </p:nvSpPr>
        <p:spPr>
          <a:xfrm>
            <a:off x="6122138" y="567567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FE3FA7-42E6-4F7F-9A9A-98AC11B9E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03" y="2005975"/>
            <a:ext cx="7323593" cy="29072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46" name="Google Shape;346;p50"/>
          <p:cNvCxnSpPr/>
          <p:nvPr/>
        </p:nvCxnSpPr>
        <p:spPr>
          <a:xfrm rot="10800000">
            <a:off x="6522700" y="4872838"/>
            <a:ext cx="473100" cy="69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p50"/>
          <p:cNvCxnSpPr>
            <a:cxnSpLocks/>
          </p:cNvCxnSpPr>
          <p:nvPr/>
        </p:nvCxnSpPr>
        <p:spPr>
          <a:xfrm flipV="1">
            <a:off x="3589450" y="4889125"/>
            <a:ext cx="308275" cy="7040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50"/>
          <p:cNvCxnSpPr>
            <a:cxnSpLocks/>
          </p:cNvCxnSpPr>
          <p:nvPr/>
        </p:nvCxnSpPr>
        <p:spPr>
          <a:xfrm flipH="1">
            <a:off x="6522699" y="1915400"/>
            <a:ext cx="783826" cy="152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9" name="Google Shape;349;p50"/>
          <p:cNvSpPr/>
          <p:nvPr/>
        </p:nvSpPr>
        <p:spPr>
          <a:xfrm>
            <a:off x="7235025" y="1036950"/>
            <a:ext cx="1682400" cy="11286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1. blok Barvy na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červenou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0"/>
          <p:cNvSpPr/>
          <p:nvPr/>
        </p:nvSpPr>
        <p:spPr>
          <a:xfrm>
            <a:off x="2610175" y="5487300"/>
            <a:ext cx="2129400" cy="10380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nový blok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na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≤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50"/>
          <p:cNvSpPr/>
          <p:nvPr/>
        </p:nvSpPr>
        <p:spPr>
          <a:xfrm>
            <a:off x="6930225" y="5473050"/>
            <a:ext cx="1682400" cy="11286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2. blok Barvy na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modrou</a:t>
            </a:r>
          </a:p>
        </p:txBody>
      </p:sp>
      <p:sp>
        <p:nvSpPr>
          <p:cNvPr id="352" name="Google Shape;352;p50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3" name="Google Shape;35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0"/>
          <p:cNvSpPr/>
          <p:nvPr/>
        </p:nvSpPr>
        <p:spPr>
          <a:xfrm>
            <a:off x="1999938" y="548730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50"/>
          <p:cNvSpPr/>
          <p:nvPr/>
        </p:nvSpPr>
        <p:spPr>
          <a:xfrm>
            <a:off x="6332488" y="548730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50"/>
          <p:cNvSpPr/>
          <p:nvPr/>
        </p:nvSpPr>
        <p:spPr>
          <a:xfrm>
            <a:off x="6608138" y="128205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50"/>
          <p:cNvSpPr/>
          <p:nvPr/>
        </p:nvSpPr>
        <p:spPr>
          <a:xfrm>
            <a:off x="5461571" y="2067800"/>
            <a:ext cx="1048800" cy="78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0"/>
          <p:cNvSpPr/>
          <p:nvPr/>
        </p:nvSpPr>
        <p:spPr>
          <a:xfrm>
            <a:off x="5461571" y="4103725"/>
            <a:ext cx="1048800" cy="78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0"/>
          <p:cNvSpPr/>
          <p:nvPr/>
        </p:nvSpPr>
        <p:spPr>
          <a:xfrm>
            <a:off x="3897725" y="4103725"/>
            <a:ext cx="1048800" cy="78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/>
          <p:nvPr/>
        </p:nvSpPr>
        <p:spPr>
          <a:xfrm>
            <a:off x="1208725" y="843225"/>
            <a:ext cx="3284400" cy="1347300"/>
          </a:xfrm>
          <a:prstGeom prst="wedgeRoundRectCallout">
            <a:avLst>
              <a:gd name="adj1" fmla="val 69661"/>
              <a:gd name="adj2" fmla="val 609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Na co může být použitý tento systém počítání?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6" name="Google Shape;36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350" y="925700"/>
            <a:ext cx="1570906" cy="12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8" name="Google Shape;368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C18E1E-1003-4A97-8CC4-8BE25A0E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03" y="2677779"/>
            <a:ext cx="7323593" cy="29072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34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0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6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7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8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8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2"/>
          <p:cNvSpPr/>
          <p:nvPr/>
        </p:nvSpPr>
        <p:spPr>
          <a:xfrm>
            <a:off x="381600" y="2852650"/>
            <a:ext cx="2409000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Dokážete změnit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RGB LED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světlo na jinou barvu, když je na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Počítadle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dosaženo hodnoty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„5“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2"/>
          <p:cNvSpPr/>
          <p:nvPr/>
        </p:nvSpPr>
        <p:spPr>
          <a:xfrm>
            <a:off x="5984050" y="2878475"/>
            <a:ext cx="2588400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do systému přidat blok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Zvukového přehrávače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který zazní při každém dosažení hodnoty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„10“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Počítadle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52"/>
          <p:cNvSpPr/>
          <p:nvPr/>
        </p:nvSpPr>
        <p:spPr>
          <a:xfrm>
            <a:off x="3054825" y="2878475"/>
            <a:ext cx="2712300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do systému přidat další blok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Barva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tak, aby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LED RGB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svítilo jinou barvou při jiné hodnotě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Počítadla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52"/>
          <p:cNvSpPr txBox="1"/>
          <p:nvPr/>
        </p:nvSpPr>
        <p:spPr>
          <a:xfrm>
            <a:off x="5863950" y="6950"/>
            <a:ext cx="3279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Chili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Výzvy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3" name="Google Shape;38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2"/>
          <p:cNvSpPr txBox="1"/>
          <p:nvPr/>
        </p:nvSpPr>
        <p:spPr>
          <a:xfrm>
            <a:off x="-3250" y="742400"/>
            <a:ext cx="67656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3000" b="1" dirty="0">
                <a:latin typeface="Montserrat"/>
                <a:ea typeface="Helvetica Neue"/>
                <a:cs typeface="Helvetica Neue"/>
                <a:sym typeface="Montserrat"/>
              </a:rPr>
              <a:t>Vyberte si rozšiřující výzvu!</a:t>
            </a:r>
            <a:endParaRPr sz="3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/>
          <p:nvPr/>
        </p:nvSpPr>
        <p:spPr>
          <a:xfrm>
            <a:off x="1455950" y="3826550"/>
            <a:ext cx="3002400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3"/>
          <p:cNvSpPr txBox="1"/>
          <p:nvPr/>
        </p:nvSpPr>
        <p:spPr>
          <a:xfrm>
            <a:off x="1446200" y="4127325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Zvládneš nakreslit systém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53"/>
          <p:cNvSpPr/>
          <p:nvPr/>
        </p:nvSpPr>
        <p:spPr>
          <a:xfrm>
            <a:off x="3783175" y="12894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Co ses dnes naučil/a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2" name="Google Shape;39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75" y="1108050"/>
            <a:ext cx="2264084" cy="19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149" y="4023645"/>
            <a:ext cx="2264076" cy="17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3"/>
          <p:cNvSpPr txBox="1"/>
          <p:nvPr/>
        </p:nvSpPr>
        <p:spPr>
          <a:xfrm>
            <a:off x="6528125" y="6950"/>
            <a:ext cx="26157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Výstup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5" name="Google Shape;395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509AA39-39DB-4321-94FF-A6B78F9D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" t="1972" r="1464" b="1972"/>
          <a:stretch/>
        </p:blipFill>
        <p:spPr>
          <a:xfrm>
            <a:off x="1280502" y="1371600"/>
            <a:ext cx="6720396" cy="4947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4" name="Google Shape;164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39"/>
          <p:cNvSpPr/>
          <p:nvPr/>
        </p:nvSpPr>
        <p:spPr>
          <a:xfrm>
            <a:off x="581250" y="1404125"/>
            <a:ext cx="7981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6" name="Google Shape;1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3825" y="1896997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9"/>
          <p:cNvSpPr/>
          <p:nvPr/>
        </p:nvSpPr>
        <p:spPr>
          <a:xfrm>
            <a:off x="2506344" y="1596550"/>
            <a:ext cx="3464525" cy="713700"/>
          </a:xfrm>
          <a:prstGeom prst="wedgeRoundRectCallout">
            <a:avLst>
              <a:gd name="adj1" fmla="val -86266"/>
              <a:gd name="adj2" fmla="val 4600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Toto je náš pracovní prostor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9"/>
          <p:cNvSpPr/>
          <p:nvPr/>
        </p:nvSpPr>
        <p:spPr>
          <a:xfrm>
            <a:off x="3152802" y="5052922"/>
            <a:ext cx="881700" cy="4530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9"/>
          <p:cNvSpPr/>
          <p:nvPr/>
        </p:nvSpPr>
        <p:spPr>
          <a:xfrm>
            <a:off x="2197191" y="5049914"/>
            <a:ext cx="881700" cy="4530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"/>
          <p:cNvSpPr/>
          <p:nvPr/>
        </p:nvSpPr>
        <p:spPr>
          <a:xfrm>
            <a:off x="1241580" y="5056000"/>
            <a:ext cx="881700" cy="4530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" name="Google Shape;171;p39"/>
          <p:cNvCxnSpPr>
            <a:cxnSpLocks/>
          </p:cNvCxnSpPr>
          <p:nvPr/>
        </p:nvCxnSpPr>
        <p:spPr>
          <a:xfrm flipH="1">
            <a:off x="1798141" y="4256576"/>
            <a:ext cx="399051" cy="793338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39"/>
          <p:cNvCxnSpPr>
            <a:cxnSpLocks/>
          </p:cNvCxnSpPr>
          <p:nvPr/>
        </p:nvCxnSpPr>
        <p:spPr>
          <a:xfrm flipH="1">
            <a:off x="2670844" y="4256576"/>
            <a:ext cx="135947" cy="793338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39"/>
          <p:cNvCxnSpPr>
            <a:cxnSpLocks/>
          </p:cNvCxnSpPr>
          <p:nvPr/>
        </p:nvCxnSpPr>
        <p:spPr>
          <a:xfrm>
            <a:off x="3416391" y="4256576"/>
            <a:ext cx="177261" cy="793338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39"/>
          <p:cNvSpPr/>
          <p:nvPr/>
        </p:nvSpPr>
        <p:spPr>
          <a:xfrm>
            <a:off x="1798141" y="3128601"/>
            <a:ext cx="2179800" cy="1173300"/>
          </a:xfrm>
          <a:prstGeom prst="wedgeRoundRectCallout">
            <a:avLst>
              <a:gd name="adj1" fmla="val 72496"/>
              <a:gd name="adj2" fmla="val 4150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Bloky jsou rozděleny do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Vstupů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Výstupů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Chování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9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6" name="Google Shape;17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9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Vstupy, Výstupy a Chování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199" y="3690248"/>
            <a:ext cx="1225842" cy="9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očítač&#10;&#10;Popis byl vytvořen automaticky">
            <a:extLst>
              <a:ext uri="{FF2B5EF4-FFF2-40B4-BE49-F238E27FC236}">
                <a16:creationId xmlns:a16="http://schemas.microsoft.com/office/drawing/2014/main" id="{1FE9C0BF-E73F-4053-B109-98C42143E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" t="6793" r="1445" b="5664"/>
          <a:stretch/>
        </p:blipFill>
        <p:spPr>
          <a:xfrm>
            <a:off x="680042" y="2078600"/>
            <a:ext cx="7920418" cy="4014400"/>
          </a:xfrm>
          <a:prstGeom prst="rect">
            <a:avLst/>
          </a:prstGeom>
        </p:spPr>
      </p:pic>
      <p:sp>
        <p:nvSpPr>
          <p:cNvPr id="184" name="Google Shape;184;p40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40"/>
          <p:cNvSpPr/>
          <p:nvPr/>
        </p:nvSpPr>
        <p:spPr>
          <a:xfrm>
            <a:off x="1661359" y="3856377"/>
            <a:ext cx="1422000" cy="404700"/>
          </a:xfrm>
          <a:prstGeom prst="ellipse">
            <a:avLst/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Barva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228" y="2372391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/>
          <p:nvPr/>
        </p:nvSpPr>
        <p:spPr>
          <a:xfrm>
            <a:off x="1798289" y="1505975"/>
            <a:ext cx="4756389" cy="1133100"/>
          </a:xfrm>
          <a:prstGeom prst="wedgeRoundRectCallout">
            <a:avLst>
              <a:gd name="adj1" fmla="val -61861"/>
              <a:gd name="adj2" fmla="val 4568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Tři bloky </a:t>
            </a:r>
            <a:r>
              <a:rPr lang="cs-CZ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Chování </a:t>
            </a: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jsou v pracovním prostoru.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Jakou mají funkci</a:t>
            </a:r>
            <a:r>
              <a:rPr lang="en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dirty="0"/>
          </a:p>
        </p:txBody>
      </p:sp>
      <p:cxnSp>
        <p:nvCxnSpPr>
          <p:cNvPr id="190" name="Google Shape;190;p40"/>
          <p:cNvCxnSpPr>
            <a:stCxn id="185" idx="6"/>
          </p:cNvCxnSpPr>
          <p:nvPr/>
        </p:nvCxnSpPr>
        <p:spPr>
          <a:xfrm>
            <a:off x="3083359" y="4058727"/>
            <a:ext cx="360300" cy="6000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40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500" b="1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Warm-Up </a:t>
            </a:r>
            <a:r>
              <a:rPr lang="en" sz="2500" b="1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0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Co jsou bloky „Chování“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1" name="Google Shape;191;p40"/>
          <p:cNvCxnSpPr>
            <a:cxnSpLocks/>
            <a:stCxn id="187" idx="2"/>
          </p:cNvCxnSpPr>
          <p:nvPr/>
        </p:nvCxnSpPr>
        <p:spPr>
          <a:xfrm flipH="1" flipV="1">
            <a:off x="5909119" y="4108900"/>
            <a:ext cx="553198" cy="37500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40"/>
          <p:cNvCxnSpPr>
            <a:cxnSpLocks/>
            <a:stCxn id="186" idx="2"/>
          </p:cNvCxnSpPr>
          <p:nvPr/>
        </p:nvCxnSpPr>
        <p:spPr>
          <a:xfrm flipH="1">
            <a:off x="5013113" y="3112500"/>
            <a:ext cx="619198" cy="4500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6" name="Google Shape;186;p40"/>
          <p:cNvSpPr/>
          <p:nvPr/>
        </p:nvSpPr>
        <p:spPr>
          <a:xfrm>
            <a:off x="5632311" y="2910150"/>
            <a:ext cx="1844735" cy="404700"/>
          </a:xfrm>
          <a:prstGeom prst="ellipse">
            <a:avLst/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40"/>
          <p:cNvSpPr/>
          <p:nvPr/>
        </p:nvSpPr>
        <p:spPr>
          <a:xfrm>
            <a:off x="6462317" y="3944050"/>
            <a:ext cx="1740513" cy="404700"/>
          </a:xfrm>
          <a:prstGeom prst="ellipse">
            <a:avLst/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Počítadlo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počítač&#10;&#10;Popis byl vytvořen automaticky">
            <a:extLst>
              <a:ext uri="{FF2B5EF4-FFF2-40B4-BE49-F238E27FC236}">
                <a16:creationId xmlns:a16="http://schemas.microsoft.com/office/drawing/2014/main" id="{8BA28852-F30A-44DB-9D21-953854076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" t="6793" r="1445" b="5664"/>
          <a:stretch/>
        </p:blipFill>
        <p:spPr>
          <a:xfrm>
            <a:off x="611791" y="2001312"/>
            <a:ext cx="7920418" cy="4014400"/>
          </a:xfrm>
          <a:prstGeom prst="rect">
            <a:avLst/>
          </a:prstGeom>
        </p:spPr>
      </p:pic>
      <p:sp>
        <p:nvSpPr>
          <p:cNvPr id="201" name="Google Shape;201;p41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41"/>
          <p:cNvSpPr/>
          <p:nvPr/>
        </p:nvSpPr>
        <p:spPr>
          <a:xfrm>
            <a:off x="611791" y="3058419"/>
            <a:ext cx="1751823" cy="1577981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Blok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Barva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umožňuje nastavit konkrétní barvu světla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5" name="Google Shape;205;p41"/>
          <p:cNvCxnSpPr>
            <a:cxnSpLocks/>
            <a:stCxn id="202" idx="3"/>
          </p:cNvCxnSpPr>
          <p:nvPr/>
        </p:nvCxnSpPr>
        <p:spPr>
          <a:xfrm>
            <a:off x="2363614" y="3847410"/>
            <a:ext cx="1054289" cy="147541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41"/>
          <p:cNvCxnSpPr>
            <a:cxnSpLocks/>
            <a:stCxn id="204" idx="1"/>
          </p:cNvCxnSpPr>
          <p:nvPr/>
        </p:nvCxnSpPr>
        <p:spPr>
          <a:xfrm flipH="1" flipV="1">
            <a:off x="5646313" y="4181383"/>
            <a:ext cx="361113" cy="455017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41"/>
          <p:cNvCxnSpPr>
            <a:stCxn id="203" idx="1"/>
          </p:cNvCxnSpPr>
          <p:nvPr/>
        </p:nvCxnSpPr>
        <p:spPr>
          <a:xfrm flipH="1">
            <a:off x="4997413" y="2851570"/>
            <a:ext cx="648900" cy="159300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" name="Google Shape;208;p41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" name="Google Shape;20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1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Co jsou bloky „Chování“?</a:t>
            </a:r>
          </a:p>
        </p:txBody>
      </p:sp>
      <p:sp>
        <p:nvSpPr>
          <p:cNvPr id="203" name="Google Shape;203;p41"/>
          <p:cNvSpPr/>
          <p:nvPr/>
        </p:nvSpPr>
        <p:spPr>
          <a:xfrm>
            <a:off x="5646313" y="2225770"/>
            <a:ext cx="3295200" cy="12516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Blok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porovnává nastavené hodnoty a vyšle signál „pravda“ / „nepravda“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41"/>
          <p:cNvSpPr/>
          <p:nvPr/>
        </p:nvSpPr>
        <p:spPr>
          <a:xfrm>
            <a:off x="6007426" y="4095950"/>
            <a:ext cx="2623500" cy="1080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Blok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Počítadlo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zaznamenává počet aktivování vstupu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/>
          <p:nvPr/>
        </p:nvSpPr>
        <p:spPr>
          <a:xfrm>
            <a:off x="-50112" y="4025263"/>
            <a:ext cx="90036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9000" y="5726573"/>
            <a:ext cx="1471500" cy="115552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2"/>
          <p:cNvSpPr/>
          <p:nvPr/>
        </p:nvSpPr>
        <p:spPr>
          <a:xfrm>
            <a:off x="3604334" y="4802500"/>
            <a:ext cx="4209466" cy="1037700"/>
          </a:xfrm>
          <a:prstGeom prst="wedgeRoundRectCallout">
            <a:avLst>
              <a:gd name="adj1" fmla="val 44794"/>
              <a:gd name="adj2" fmla="val 82139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Jakou si myslíte, že mají jednotlivé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Bloky chování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funkci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/>
          </a:p>
        </p:txBody>
      </p:sp>
      <p:pic>
        <p:nvPicPr>
          <p:cNvPr id="218" name="Google Shape;21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500" y="3333804"/>
            <a:ext cx="1586300" cy="103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2"/>
          <p:cNvPicPr preferRelativeResize="0"/>
          <p:nvPr/>
        </p:nvPicPr>
        <p:blipFill rotWithShape="1">
          <a:blip r:embed="rId5">
            <a:alphaModFix/>
          </a:blip>
          <a:srcRect l="19020" t="7169" r="19044" b="7374"/>
          <a:stretch/>
        </p:blipFill>
        <p:spPr>
          <a:xfrm>
            <a:off x="7182375" y="2166050"/>
            <a:ext cx="1713349" cy="10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2"/>
          <p:cNvPicPr preferRelativeResize="0"/>
          <p:nvPr/>
        </p:nvPicPr>
        <p:blipFill rotWithShape="1">
          <a:blip r:embed="rId6">
            <a:alphaModFix/>
          </a:blip>
          <a:srcRect t="6785" b="4976"/>
          <a:stretch/>
        </p:blipFill>
        <p:spPr>
          <a:xfrm>
            <a:off x="2260941" y="3406338"/>
            <a:ext cx="1573885" cy="10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3063" y="2268163"/>
            <a:ext cx="1471517" cy="962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42"/>
          <p:cNvGrpSpPr/>
          <p:nvPr/>
        </p:nvGrpSpPr>
        <p:grpSpPr>
          <a:xfrm>
            <a:off x="277411" y="1934553"/>
            <a:ext cx="1572761" cy="1425515"/>
            <a:chOff x="3963100" y="1093050"/>
            <a:chExt cx="1217778" cy="1167116"/>
          </a:xfrm>
        </p:grpSpPr>
        <p:pic>
          <p:nvPicPr>
            <p:cNvPr id="223" name="Google Shape;223;p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63103" y="1463550"/>
              <a:ext cx="1217775" cy="796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42"/>
            <p:cNvSpPr txBox="1"/>
            <p:nvPr/>
          </p:nvSpPr>
          <p:spPr>
            <a:xfrm>
              <a:off x="3963100" y="1093050"/>
              <a:ext cx="12177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0D1C5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5" name="Google Shape;225;p42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/>
          <p:nvPr/>
        </p:nvSpPr>
        <p:spPr>
          <a:xfrm>
            <a:off x="132150" y="765000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Zjistěte v SAM </a:t>
            </a:r>
            <a:r>
              <a:rPr lang="cs-CZ" sz="3000" b="1" dirty="0" err="1">
                <a:latin typeface="Montserrat"/>
                <a:ea typeface="Montserrat"/>
                <a:cs typeface="Montserrat"/>
                <a:sym typeface="Montserrat"/>
              </a:rPr>
              <a:t>Space</a:t>
            </a: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 názvy následujících bloků: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/>
          <p:nvPr/>
        </p:nvSpPr>
        <p:spPr>
          <a:xfrm>
            <a:off x="1262225" y="1474138"/>
            <a:ext cx="91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43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3"/>
          <p:cNvSpPr/>
          <p:nvPr/>
        </p:nvSpPr>
        <p:spPr>
          <a:xfrm>
            <a:off x="132149" y="841200"/>
            <a:ext cx="8238127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Diskutujte se spolužáky, co znamenají následující pojmy: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43"/>
          <p:cNvSpPr txBox="1"/>
          <p:nvPr/>
        </p:nvSpPr>
        <p:spPr>
          <a:xfrm>
            <a:off x="5794650" y="3260300"/>
            <a:ext cx="2433900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Chování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3605888" y="5308450"/>
            <a:ext cx="2007000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Výstup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3"/>
          <p:cNvSpPr txBox="1"/>
          <p:nvPr/>
        </p:nvSpPr>
        <p:spPr>
          <a:xfrm>
            <a:off x="865650" y="2806192"/>
            <a:ext cx="19044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Vstup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hodiny, počítač&#10;&#10;Popis byl vytvořen automaticky">
            <a:extLst>
              <a:ext uri="{FF2B5EF4-FFF2-40B4-BE49-F238E27FC236}">
                <a16:creationId xmlns:a16="http://schemas.microsoft.com/office/drawing/2014/main" id="{711E7EEC-6CD7-4632-BE4B-76B42602E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846"/>
          <a:stretch/>
        </p:blipFill>
        <p:spPr>
          <a:xfrm>
            <a:off x="6190365" y="4222160"/>
            <a:ext cx="2750234" cy="1640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Obrázek 2" descr="Obsah obrázku hra&#10;&#10;Popis byl vytvořen automaticky">
            <a:extLst>
              <a:ext uri="{FF2B5EF4-FFF2-40B4-BE49-F238E27FC236}">
                <a16:creationId xmlns:a16="http://schemas.microsoft.com/office/drawing/2014/main" id="{B2441685-0886-4F9C-A7D1-3B41402C0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08"/>
          <a:stretch/>
        </p:blipFill>
        <p:spPr>
          <a:xfrm>
            <a:off x="336507" y="3869612"/>
            <a:ext cx="3501375" cy="1987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3" name="Google Shape;243;p44"/>
          <p:cNvSpPr/>
          <p:nvPr/>
        </p:nvSpPr>
        <p:spPr>
          <a:xfrm>
            <a:off x="657448" y="1269025"/>
            <a:ext cx="79815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44"/>
          <p:cNvSpPr/>
          <p:nvPr/>
        </p:nvSpPr>
        <p:spPr>
          <a:xfrm>
            <a:off x="198881" y="202736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44"/>
          <p:cNvSpPr/>
          <p:nvPr/>
        </p:nvSpPr>
        <p:spPr>
          <a:xfrm>
            <a:off x="3727388" y="258305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4"/>
          <p:cNvSpPr/>
          <p:nvPr/>
        </p:nvSpPr>
        <p:spPr>
          <a:xfrm>
            <a:off x="4355550" y="2481700"/>
            <a:ext cx="1704988" cy="61345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dirty="0">
                <a:latin typeface="Montserrat"/>
                <a:ea typeface="Montserrat"/>
                <a:cs typeface="Montserrat"/>
                <a:sym typeface="Montserrat"/>
              </a:rPr>
              <a:t>Párování</a:t>
            </a:r>
            <a:r>
              <a:rPr lang="en" sz="17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700" dirty="0"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cs-CZ" sz="1700" dirty="0">
                <a:latin typeface="Montserrat"/>
                <a:ea typeface="Montserrat"/>
                <a:cs typeface="Montserrat"/>
                <a:sym typeface="Montserrat"/>
              </a:rPr>
              <a:t>Krok</a:t>
            </a:r>
            <a:r>
              <a:rPr lang="en" sz="1700" dirty="0"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1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4"/>
          <p:cNvSpPr txBox="1"/>
          <p:nvPr/>
        </p:nvSpPr>
        <p:spPr>
          <a:xfrm>
            <a:off x="5500468" y="6950"/>
            <a:ext cx="3643482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2" name="Google Shape;25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/>
          <p:nvPr/>
        </p:nvSpPr>
        <p:spPr>
          <a:xfrm>
            <a:off x="102175" y="658200"/>
            <a:ext cx="97170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rozsvítí světlo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6060538" y="305527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4"/>
          <p:cNvSpPr/>
          <p:nvPr/>
        </p:nvSpPr>
        <p:spPr>
          <a:xfrm>
            <a:off x="6724674" y="2649325"/>
            <a:ext cx="2215925" cy="101255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Přetáhněte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do pracovního prostoru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6" name="Google Shape;256;p44"/>
          <p:cNvCxnSpPr>
            <a:cxnSpLocks/>
          </p:cNvCxnSpPr>
          <p:nvPr/>
        </p:nvCxnSpPr>
        <p:spPr>
          <a:xfrm flipH="1">
            <a:off x="827043" y="2333975"/>
            <a:ext cx="722607" cy="2853845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44"/>
          <p:cNvCxnSpPr>
            <a:cxnSpLocks/>
          </p:cNvCxnSpPr>
          <p:nvPr/>
        </p:nvCxnSpPr>
        <p:spPr>
          <a:xfrm flipV="1">
            <a:off x="6498454" y="4740676"/>
            <a:ext cx="1846556" cy="772357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59C5E073-807A-48B7-9166-0E1129FB1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278" y="3266025"/>
            <a:ext cx="1743318" cy="25911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6" name="Google Shape;246;p44"/>
          <p:cNvSpPr/>
          <p:nvPr/>
        </p:nvSpPr>
        <p:spPr>
          <a:xfrm>
            <a:off x="865368" y="2054340"/>
            <a:ext cx="2708400" cy="7026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Zapněte a spárujte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RGB LED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Krok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očítač, hodiny&#10;&#10;Popis byl vytvořen automaticky">
            <a:extLst>
              <a:ext uri="{FF2B5EF4-FFF2-40B4-BE49-F238E27FC236}">
                <a16:creationId xmlns:a16="http://schemas.microsoft.com/office/drawing/2014/main" id="{97A7E7FF-20D0-4C61-9A0B-88AF280F7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" t="5443" r="1117" b="6895"/>
          <a:stretch/>
        </p:blipFill>
        <p:spPr>
          <a:xfrm>
            <a:off x="597813" y="1813220"/>
            <a:ext cx="8046974" cy="4055541"/>
          </a:xfrm>
          <a:prstGeom prst="rect">
            <a:avLst/>
          </a:prstGeom>
        </p:spPr>
      </p:pic>
      <p:sp>
        <p:nvSpPr>
          <p:cNvPr id="263" name="Google Shape;263;p45"/>
          <p:cNvSpPr/>
          <p:nvPr/>
        </p:nvSpPr>
        <p:spPr>
          <a:xfrm>
            <a:off x="7007549" y="1738125"/>
            <a:ext cx="1891971" cy="546625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Počítadlo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45"/>
          <p:cNvSpPr/>
          <p:nvPr/>
        </p:nvSpPr>
        <p:spPr>
          <a:xfrm>
            <a:off x="6957392" y="3293364"/>
            <a:ext cx="2086913" cy="606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Porovnání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45"/>
          <p:cNvSpPr/>
          <p:nvPr/>
        </p:nvSpPr>
        <p:spPr>
          <a:xfrm>
            <a:off x="6279502" y="5420374"/>
            <a:ext cx="2714648" cy="1122225"/>
          </a:xfrm>
          <a:prstGeom prst="wedgeRoundRectCallout">
            <a:avLst>
              <a:gd name="adj1" fmla="val -66692"/>
              <a:gd name="adj2" fmla="val 2707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Montserrat"/>
                <a:ea typeface="Montserrat"/>
                <a:cs typeface="Montserrat"/>
                <a:sym typeface="Montserrat"/>
              </a:rPr>
              <a:t>Dokážete přiřadit názvy ke správným blokům?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5"/>
          <p:cNvSpPr/>
          <p:nvPr/>
        </p:nvSpPr>
        <p:spPr>
          <a:xfrm>
            <a:off x="7128510" y="4120296"/>
            <a:ext cx="1744675" cy="606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Stisk klávesy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5"/>
          <p:cNvSpPr/>
          <p:nvPr/>
        </p:nvSpPr>
        <p:spPr>
          <a:xfrm>
            <a:off x="7183287" y="2479167"/>
            <a:ext cx="1635125" cy="606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1407924" y="1371600"/>
            <a:ext cx="2893487" cy="1146000"/>
          </a:xfrm>
          <a:prstGeom prst="wedgeRoundRectCallout">
            <a:avLst>
              <a:gd name="adj1" fmla="val -64767"/>
              <a:gd name="adj2" fmla="val 4519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Přetáhněte tyto bloky chování do pracovního prostoru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39675" y="1856722"/>
            <a:ext cx="1225842" cy="96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45"/>
          <p:cNvCxnSpPr>
            <a:cxnSpLocks/>
            <a:stCxn id="268" idx="2"/>
          </p:cNvCxnSpPr>
          <p:nvPr/>
        </p:nvCxnSpPr>
        <p:spPr>
          <a:xfrm>
            <a:off x="2854668" y="2517600"/>
            <a:ext cx="392385" cy="606600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45"/>
          <p:cNvSpPr/>
          <p:nvPr/>
        </p:nvSpPr>
        <p:spPr>
          <a:xfrm>
            <a:off x="2162936" y="3125968"/>
            <a:ext cx="2816400" cy="11460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5"/>
          <p:cNvSpPr txBox="1"/>
          <p:nvPr/>
        </p:nvSpPr>
        <p:spPr>
          <a:xfrm>
            <a:off x="5564550" y="6950"/>
            <a:ext cx="35794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3" name="Google Shape;273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/>
          <p:nvPr/>
        </p:nvSpPr>
        <p:spPr>
          <a:xfrm>
            <a:off x="102175" y="658200"/>
            <a:ext cx="97170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rozsvítí světlo</a:t>
            </a:r>
          </a:p>
        </p:txBody>
      </p:sp>
      <p:pic>
        <p:nvPicPr>
          <p:cNvPr id="275" name="Google Shape;2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771448" y="5827060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5"/>
          <p:cNvSpPr/>
          <p:nvPr/>
        </p:nvSpPr>
        <p:spPr>
          <a:xfrm>
            <a:off x="221538" y="137160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/>
          <p:nvPr/>
        </p:nvSpPr>
        <p:spPr>
          <a:xfrm>
            <a:off x="3607925" y="1441200"/>
            <a:ext cx="2668800" cy="921600"/>
          </a:xfrm>
          <a:prstGeom prst="wedgeRoundRectCallout">
            <a:avLst>
              <a:gd name="adj1" fmla="val -64133"/>
              <a:gd name="adj2" fmla="val 4700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Zapojte bloky podle obrázku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74700" y="1791597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6"/>
          <p:cNvSpPr txBox="1"/>
          <p:nvPr/>
        </p:nvSpPr>
        <p:spPr>
          <a:xfrm>
            <a:off x="5500468" y="6950"/>
            <a:ext cx="3643482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5" name="Google Shape;28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6"/>
          <p:cNvSpPr/>
          <p:nvPr/>
        </p:nvSpPr>
        <p:spPr>
          <a:xfrm>
            <a:off x="102175" y="658200"/>
            <a:ext cx="97170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rozsvítí světlo</a:t>
            </a:r>
          </a:p>
        </p:txBody>
      </p:sp>
      <p:sp>
        <p:nvSpPr>
          <p:cNvPr id="287" name="Google Shape;287;p46"/>
          <p:cNvSpPr/>
          <p:nvPr/>
        </p:nvSpPr>
        <p:spPr>
          <a:xfrm>
            <a:off x="939338" y="275422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Obrázek 2" descr="Obsah obrázku počítač, hodiny&#10;&#10;Popis byl vytvořen automaticky">
            <a:extLst>
              <a:ext uri="{FF2B5EF4-FFF2-40B4-BE49-F238E27FC236}">
                <a16:creationId xmlns:a16="http://schemas.microsoft.com/office/drawing/2014/main" id="{B8B4880B-9FD2-4F79-91CB-6AFF5AD642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54" t="8575" r="30409" b="38446"/>
          <a:stretch/>
        </p:blipFill>
        <p:spPr>
          <a:xfrm>
            <a:off x="2209852" y="2889597"/>
            <a:ext cx="4724296" cy="30633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403</Words>
  <Application>Microsoft Office PowerPoint</Application>
  <PresentationFormat>Předvádění na obrazovce (4:3)</PresentationFormat>
  <Paragraphs>94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Times New Roman</vt:lpstr>
      <vt:lpstr>Montserrat</vt:lpstr>
      <vt:lpstr>Arial</vt:lpstr>
      <vt:lpstr>Helvetica Neue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 Novotný</cp:lastModifiedBy>
  <cp:revision>13</cp:revision>
  <dcterms:modified xsi:type="dcterms:W3CDTF">2020-03-16T11:14:11Z</dcterms:modified>
</cp:coreProperties>
</file>