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embeddedFontLs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Montserrat" panose="020B0604020202020204" charset="-18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064" y="144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6175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a96175e4a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0f546102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e0f5461021_0_1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0f546102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e0f5461021_0_2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0f546102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e0f5461021_0_3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0f546102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e0f5461021_0_4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0f546102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e0f5461021_0_5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0f546102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e0f5461021_0_7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0f546102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e0f5461021_0_7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94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e0f546102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e0f5461021_0_9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0f546102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e0f5461021_0_9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0f546102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e0f5461021_0_1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0f546102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e0f5461021_0_1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b92d43a8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4b92d43a83_0_22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b92d43a8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4b92d43a83_0_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b92d43a8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4b92d43a83_0_8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b92d43a8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g4b92d43a83_0_9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b92d43a8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4b92d43a8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42457b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442457b76c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a7609cadd_0_2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a7609cad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b9d63e141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4b9d63e1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96175e4a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a96175e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96175e4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a96175e4a_1_2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c71a725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4c71a725d5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0f54610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e0f5461021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423300" y="5236250"/>
            <a:ext cx="74763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Magnetické síly</a:t>
            </a:r>
            <a:endParaRPr sz="6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000" y="1649975"/>
            <a:ext cx="3347025" cy="25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/>
        </p:nvSpPr>
        <p:spPr>
          <a:xfrm>
            <a:off x="359000" y="1026625"/>
            <a:ext cx="82107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dva systémy pro ovládání vozu a vyhodnocení účinnosti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47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Pojďme</a:t>
            </a:r>
            <a:r>
              <a:rPr lang="en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tavět!</a:t>
            </a: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5" name="Google Shape;26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7"/>
          <p:cNvSpPr/>
          <p:nvPr/>
        </p:nvSpPr>
        <p:spPr>
          <a:xfrm>
            <a:off x="1025375" y="5870400"/>
            <a:ext cx="3394800" cy="713700"/>
          </a:xfrm>
          <a:prstGeom prst="wedgeRoundRectCallout">
            <a:avLst>
              <a:gd name="adj1" fmla="val 69184"/>
              <a:gd name="adj2" fmla="val 74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tento vstup ovlivňuje ovládání „auta“? 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850" y="5711499"/>
            <a:ext cx="1111200" cy="8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7"/>
          <p:cNvSpPr/>
          <p:nvPr/>
        </p:nvSpPr>
        <p:spPr>
          <a:xfrm>
            <a:off x="3395249" y="2074250"/>
            <a:ext cx="5253725" cy="713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Systém 2: 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Ovladač do auta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jako vstup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47"/>
          <p:cNvPicPr preferRelativeResize="0"/>
          <p:nvPr/>
        </p:nvPicPr>
        <p:blipFill rotWithShape="1">
          <a:blip r:embed="rId5">
            <a:alphaModFix/>
          </a:blip>
          <a:srcRect l="5736" t="8131" r="4770" b="5265"/>
          <a:stretch/>
        </p:blipFill>
        <p:spPr>
          <a:xfrm>
            <a:off x="495025" y="2277425"/>
            <a:ext cx="2529325" cy="327101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3900" y="2972500"/>
            <a:ext cx="3772024" cy="25427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8"/>
          <p:cNvSpPr txBox="1"/>
          <p:nvPr/>
        </p:nvSpPr>
        <p:spPr>
          <a:xfrm>
            <a:off x="616375" y="1447800"/>
            <a:ext cx="8158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experiment k pozorování magnetické síly.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7" name="Google Shape;27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8"/>
          <p:cNvSpPr/>
          <p:nvPr/>
        </p:nvSpPr>
        <p:spPr>
          <a:xfrm>
            <a:off x="2586975" y="2633700"/>
            <a:ext cx="5587800" cy="2209200"/>
          </a:xfrm>
          <a:prstGeom prst="wedgeRoundRectCallout">
            <a:avLst>
              <a:gd name="adj1" fmla="val -46284"/>
              <a:gd name="adj2" fmla="val 6351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 můžeme vytvořit test pomocí auta a magnetu k pozorování magnetické síly?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Budou potřeba další materiály?</a:t>
            </a:r>
            <a:endParaRPr sz="1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/>
        </p:nvSpPr>
        <p:spPr>
          <a:xfrm>
            <a:off x="420850" y="1243675"/>
            <a:ext cx="8158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experiment k pozorování magnetické síly.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9"/>
          <p:cNvSpPr/>
          <p:nvPr/>
        </p:nvSpPr>
        <p:spPr>
          <a:xfrm>
            <a:off x="4138925" y="4069975"/>
            <a:ext cx="1739100" cy="534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magnety</a:t>
            </a: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49"/>
          <p:cNvPicPr preferRelativeResize="0"/>
          <p:nvPr/>
        </p:nvPicPr>
        <p:blipFill rotWithShape="1">
          <a:blip r:embed="rId4">
            <a:alphaModFix/>
          </a:blip>
          <a:srcRect l="15524" t="2327" r="18638" b="4188"/>
          <a:stretch/>
        </p:blipFill>
        <p:spPr>
          <a:xfrm>
            <a:off x="1566875" y="2343262"/>
            <a:ext cx="2215412" cy="420091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9" name="Google Shape;289;p49"/>
          <p:cNvCxnSpPr>
            <a:stCxn id="287" idx="2"/>
          </p:cNvCxnSpPr>
          <p:nvPr/>
        </p:nvCxnSpPr>
        <p:spPr>
          <a:xfrm flipH="1">
            <a:off x="2757725" y="4337275"/>
            <a:ext cx="1381200" cy="228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49"/>
          <p:cNvCxnSpPr>
            <a:stCxn id="287" idx="2"/>
          </p:cNvCxnSpPr>
          <p:nvPr/>
        </p:nvCxnSpPr>
        <p:spPr>
          <a:xfrm rot="10800000">
            <a:off x="2719325" y="3107575"/>
            <a:ext cx="1419600" cy="1229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49"/>
          <p:cNvSpPr/>
          <p:nvPr/>
        </p:nvSpPr>
        <p:spPr>
          <a:xfrm>
            <a:off x="822938" y="234327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49"/>
          <p:cNvSpPr/>
          <p:nvPr/>
        </p:nvSpPr>
        <p:spPr>
          <a:xfrm>
            <a:off x="6088950" y="2662225"/>
            <a:ext cx="2277000" cy="2120400"/>
          </a:xfrm>
          <a:prstGeom prst="wedgeRoundRectCallout">
            <a:avLst>
              <a:gd name="adj1" fmla="val -1657"/>
              <a:gd name="adj2" fmla="val 6263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Jeďte autem k magnetu na konstrukci. Sledujte, co se stane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6821" y="4740875"/>
            <a:ext cx="2003704" cy="15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/>
        </p:nvSpPr>
        <p:spPr>
          <a:xfrm>
            <a:off x="420850" y="1243675"/>
            <a:ext cx="8158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experiment k pozorování magnetické síly.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0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0"/>
          <p:cNvSpPr/>
          <p:nvPr/>
        </p:nvSpPr>
        <p:spPr>
          <a:xfrm>
            <a:off x="5225137" y="4817280"/>
            <a:ext cx="3056100" cy="1227600"/>
          </a:xfrm>
          <a:prstGeom prst="wedgeRoundRectCallout">
            <a:avLst>
              <a:gd name="adj1" fmla="val 36565"/>
              <a:gd name="adj2" fmla="val -9270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magnet ovlivňuje pohyb auta?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0"/>
          <p:cNvSpPr/>
          <p:nvPr/>
        </p:nvSpPr>
        <p:spPr>
          <a:xfrm>
            <a:off x="4853775" y="2536663"/>
            <a:ext cx="2630700" cy="1056900"/>
          </a:xfrm>
          <a:prstGeom prst="wedgeRoundRectCallout">
            <a:avLst>
              <a:gd name="adj1" fmla="val 61926"/>
              <a:gd name="adj2" fmla="val 3816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Narazilo auto do konstrukce nebo je odraženo?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50"/>
          <p:cNvSpPr/>
          <p:nvPr/>
        </p:nvSpPr>
        <p:spPr>
          <a:xfrm>
            <a:off x="355513" y="230107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50"/>
          <p:cNvSpPr/>
          <p:nvPr/>
        </p:nvSpPr>
        <p:spPr>
          <a:xfrm>
            <a:off x="1129400" y="2301075"/>
            <a:ext cx="3522900" cy="7971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Označte, kde je viditelná magnetická síla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599" y="3270575"/>
            <a:ext cx="1563277" cy="12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1700" y="3270585"/>
            <a:ext cx="2533699" cy="3424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8" name="Google Shape;308;p50"/>
          <p:cNvCxnSpPr/>
          <p:nvPr/>
        </p:nvCxnSpPr>
        <p:spPr>
          <a:xfrm>
            <a:off x="1618125" y="3121575"/>
            <a:ext cx="413400" cy="1787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/>
          <p:nvPr/>
        </p:nvSpPr>
        <p:spPr>
          <a:xfrm>
            <a:off x="420850" y="1243675"/>
            <a:ext cx="8158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experiment k pozorování magnetické síly.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51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5" name="Google Shape;31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1"/>
          <p:cNvSpPr/>
          <p:nvPr/>
        </p:nvSpPr>
        <p:spPr>
          <a:xfrm>
            <a:off x="250538" y="229990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1"/>
          <p:cNvSpPr/>
          <p:nvPr/>
        </p:nvSpPr>
        <p:spPr>
          <a:xfrm>
            <a:off x="978875" y="2363775"/>
            <a:ext cx="3384300" cy="713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Změňte orientaci magnetu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51"/>
          <p:cNvSpPr/>
          <p:nvPr/>
        </p:nvSpPr>
        <p:spPr>
          <a:xfrm>
            <a:off x="4954700" y="4887675"/>
            <a:ext cx="2444700" cy="677400"/>
          </a:xfrm>
          <a:prstGeom prst="wedgeRoundRectCallout">
            <a:avLst>
              <a:gd name="adj1" fmla="val 65319"/>
              <a:gd name="adj2" fmla="val -6082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Dokáž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auto rozbít zeď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1"/>
          <p:cNvSpPr/>
          <p:nvPr/>
        </p:nvSpPr>
        <p:spPr>
          <a:xfrm>
            <a:off x="4237500" y="3854475"/>
            <a:ext cx="2925900" cy="897000"/>
          </a:xfrm>
          <a:prstGeom prst="wedgeRoundRectCallout">
            <a:avLst>
              <a:gd name="adj1" fmla="val 66411"/>
              <a:gd name="adj2" fmla="val -2527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blízko můžete řídit auto ke konstrukci?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51"/>
          <p:cNvSpPr/>
          <p:nvPr/>
        </p:nvSpPr>
        <p:spPr>
          <a:xfrm>
            <a:off x="4519100" y="2363775"/>
            <a:ext cx="3056100" cy="1354500"/>
          </a:xfrm>
          <a:prstGeom prst="wedgeRoundRectCallout">
            <a:avLst>
              <a:gd name="adj1" fmla="val 62990"/>
              <a:gd name="adj2" fmla="val 5284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Bude síla magnetu viditelná dříve/později/přesně ve stejném bodě?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p51"/>
          <p:cNvPicPr preferRelativeResize="0"/>
          <p:nvPr/>
        </p:nvPicPr>
        <p:blipFill rotWithShape="1">
          <a:blip r:embed="rId4">
            <a:alphaModFix/>
          </a:blip>
          <a:srcRect l="15524" t="2327" r="18638" b="4188"/>
          <a:stretch/>
        </p:blipFill>
        <p:spPr>
          <a:xfrm>
            <a:off x="1803450" y="3174075"/>
            <a:ext cx="1846175" cy="35021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2" name="Google Shape;322;p51"/>
          <p:cNvSpPr/>
          <p:nvPr/>
        </p:nvSpPr>
        <p:spPr>
          <a:xfrm>
            <a:off x="5707200" y="5689075"/>
            <a:ext cx="3056100" cy="835800"/>
          </a:xfrm>
          <a:prstGeom prst="wedgeRoundRectCallout">
            <a:avLst>
              <a:gd name="adj1" fmla="val 30243"/>
              <a:gd name="adj2" fmla="val -11643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Potřebujete vybudovat silnější strukturu?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1799" y="3718275"/>
            <a:ext cx="1563277" cy="12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2"/>
          <p:cNvSpPr/>
          <p:nvPr/>
        </p:nvSpPr>
        <p:spPr>
          <a:xfrm>
            <a:off x="370850" y="1316750"/>
            <a:ext cx="7950300" cy="24384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musel být jeden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otor nastaven na „proti směru hodinových ručiček“?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Aby se 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uto mohlo točit v kruzích.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Vůz tak mohl jet dozadu.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Auto t</a:t>
            </a:r>
            <a:r>
              <a:rPr lang="cs-CZ" sz="2000" dirty="0" err="1">
                <a:latin typeface="Montserrat"/>
                <a:ea typeface="Montserrat"/>
                <a:cs typeface="Montserrat"/>
                <a:sym typeface="Montserrat"/>
              </a:rPr>
              <a:t>eď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m</a:t>
            </a:r>
            <a:r>
              <a:rPr lang="cs-CZ" sz="2000" dirty="0" err="1">
                <a:latin typeface="Montserrat"/>
                <a:ea typeface="Montserrat"/>
                <a:cs typeface="Montserrat"/>
                <a:sym typeface="Montserrat"/>
              </a:rPr>
              <a:t>ůže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jet rovně.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2"/>
          <p:cNvSpPr/>
          <p:nvPr/>
        </p:nvSpPr>
        <p:spPr>
          <a:xfrm>
            <a:off x="332749" y="3930649"/>
            <a:ext cx="8296345" cy="2816379"/>
          </a:xfrm>
          <a:prstGeom prst="roundRect">
            <a:avLst>
              <a:gd name="adj" fmla="val 1215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Které tvrzení je správné?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Když jsou proti sobě stojící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odlišné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póly, magnety se odpuzují.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Když jsou proti sobě stojící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odlišné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póly, magnety se přitahují.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Když jsou proti sobě stojící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odlišné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póly, magnety nemají žádnou magnetickou sílu.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2"/>
          <p:cNvSpPr/>
          <p:nvPr/>
        </p:nvSpPr>
        <p:spPr>
          <a:xfrm>
            <a:off x="370850" y="1316750"/>
            <a:ext cx="7950300" cy="24384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musel být jeden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otor nastaven na „proti směru hodinových ručiček“?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Auto t</a:t>
            </a:r>
            <a:r>
              <a:rPr lang="cs-CZ" sz="2000" dirty="0" err="1">
                <a:latin typeface="Montserrat"/>
                <a:ea typeface="Montserrat"/>
                <a:cs typeface="Montserrat"/>
                <a:sym typeface="Montserrat"/>
              </a:rPr>
              <a:t>eď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m</a:t>
            </a:r>
            <a:r>
              <a:rPr lang="cs-CZ" sz="2000" dirty="0" err="1">
                <a:latin typeface="Montserrat"/>
                <a:ea typeface="Montserrat"/>
                <a:cs typeface="Montserrat"/>
                <a:sym typeface="Montserrat"/>
              </a:rPr>
              <a:t>ůže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jet rovně.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2"/>
          <p:cNvSpPr/>
          <p:nvPr/>
        </p:nvSpPr>
        <p:spPr>
          <a:xfrm>
            <a:off x="332750" y="3930650"/>
            <a:ext cx="8091300" cy="2709000"/>
          </a:xfrm>
          <a:prstGeom prst="roundRect">
            <a:avLst>
              <a:gd name="adj" fmla="val 1215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Které tvrzení je správné?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Když jsou proti sobě stojící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odlišné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póly, magnety se přitahují.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40;p53">
            <a:extLst>
              <a:ext uri="{FF2B5EF4-FFF2-40B4-BE49-F238E27FC236}">
                <a16:creationId xmlns:a16="http://schemas.microsoft.com/office/drawing/2014/main" id="{9898E841-4DFE-4114-B51E-C58E81186EE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0499" y="2515263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0;p53">
            <a:extLst>
              <a:ext uri="{FF2B5EF4-FFF2-40B4-BE49-F238E27FC236}">
                <a16:creationId xmlns:a16="http://schemas.microsoft.com/office/drawing/2014/main" id="{DDE5A65D-B489-4FA9-9C2F-F2B78AF173D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0499" y="5134525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16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4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4"/>
          <p:cNvSpPr/>
          <p:nvPr/>
        </p:nvSpPr>
        <p:spPr>
          <a:xfrm>
            <a:off x="865300" y="1315950"/>
            <a:ext cx="3846300" cy="4783200"/>
          </a:xfrm>
          <a:prstGeom prst="wedgeRoundRectCallout">
            <a:avLst>
              <a:gd name="adj1" fmla="val 79552"/>
              <a:gd name="adj2" fmla="val 2749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můžeme zabránit tomu, aby se „auto“ pohybovalo příliš rychle?</a:t>
            </a:r>
            <a:endParaRPr sz="2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Pohrajte si s kódem sami, abyste se pokusili problém vyřešit. </a:t>
            </a:r>
            <a:endParaRPr sz="2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4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44813" y="4336575"/>
            <a:ext cx="2279075" cy="21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5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5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8" name="Google Shape;35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250" y="671787"/>
            <a:ext cx="2104800" cy="165283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5"/>
          <p:cNvSpPr/>
          <p:nvPr/>
        </p:nvSpPr>
        <p:spPr>
          <a:xfrm>
            <a:off x="6595075" y="3129475"/>
            <a:ext cx="2345100" cy="2412300"/>
          </a:xfrm>
          <a:prstGeom prst="wedgeRoundRectCallout">
            <a:avLst>
              <a:gd name="adj1" fmla="val -32147"/>
              <a:gd name="adj2" fmla="val 6460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Vyzkoušejte jiný rozsah filtrů - jaký je podle vás nejlepší rozsah pro ovládání auta?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603100" y="5541775"/>
            <a:ext cx="1491768" cy="1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775" y="2727050"/>
            <a:ext cx="4257325" cy="264901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p55"/>
          <p:cNvSpPr/>
          <p:nvPr/>
        </p:nvSpPr>
        <p:spPr>
          <a:xfrm>
            <a:off x="2616425" y="5707700"/>
            <a:ext cx="1335600" cy="699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Filtr: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'15 –50 '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55"/>
          <p:cNvSpPr txBox="1"/>
          <p:nvPr/>
        </p:nvSpPr>
        <p:spPr>
          <a:xfrm>
            <a:off x="2858825" y="3501351"/>
            <a:ext cx="850800" cy="86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4" name="Google Shape;364;p55"/>
          <p:cNvCxnSpPr>
            <a:stCxn id="362" idx="0"/>
            <a:endCxn id="363" idx="2"/>
          </p:cNvCxnSpPr>
          <p:nvPr/>
        </p:nvCxnSpPr>
        <p:spPr>
          <a:xfrm rot="10800000">
            <a:off x="3284225" y="4365200"/>
            <a:ext cx="0" cy="1342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55"/>
          <p:cNvSpPr/>
          <p:nvPr/>
        </p:nvSpPr>
        <p:spPr>
          <a:xfrm>
            <a:off x="654050" y="748800"/>
            <a:ext cx="3283200" cy="1652700"/>
          </a:xfrm>
          <a:prstGeom prst="wedgeRoundRectCallout">
            <a:avLst>
              <a:gd name="adj1" fmla="val 69184"/>
              <a:gd name="adj2" fmla="val 74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Jak můžeme zabránit tomu, aby se „auto“ pohybovalo příliš rychle?</a:t>
            </a:r>
            <a:endParaRPr sz="16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6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6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56"/>
          <p:cNvSpPr txBox="1"/>
          <p:nvPr/>
        </p:nvSpPr>
        <p:spPr>
          <a:xfrm>
            <a:off x="280825" y="1305025"/>
            <a:ext cx="84705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další systém s jiným vstupem a vyhodnoťte ovládání „auta“.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Google Shape;37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6"/>
          <p:cNvSpPr/>
          <p:nvPr/>
        </p:nvSpPr>
        <p:spPr>
          <a:xfrm>
            <a:off x="2586975" y="2637925"/>
            <a:ext cx="5587800" cy="2243400"/>
          </a:xfrm>
          <a:prstGeom prst="wedgeRoundRectCallout">
            <a:avLst>
              <a:gd name="adj1" fmla="val -49104"/>
              <a:gd name="adj2" fmla="val 6139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Jaký blok by mohl fungovat jako jiný vstup pro ovládání auta?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Budou potřeba další bloky nebo materiály?</a:t>
            </a:r>
            <a:endParaRPr sz="1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3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Úvod</a:t>
            </a:r>
            <a:endParaRPr sz="3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9"/>
          <p:cNvSpPr txBox="1"/>
          <p:nvPr/>
        </p:nvSpPr>
        <p:spPr>
          <a:xfrm>
            <a:off x="186682" y="731219"/>
            <a:ext cx="9820875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Kategorizujte tyto objekty na: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„magnetické“, „nemagnetické“ nebo „nejisté“: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9"/>
          <p:cNvSpPr/>
          <p:nvPr/>
        </p:nvSpPr>
        <p:spPr>
          <a:xfrm>
            <a:off x="3755275" y="5731075"/>
            <a:ext cx="3248400" cy="867900"/>
          </a:xfrm>
          <a:prstGeom prst="wedgeRoundRectCallout">
            <a:avLst>
              <a:gd name="adj1" fmla="val 69184"/>
              <a:gd name="adj2" fmla="val 74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se bude chovat předmět, pokud je magnetický?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4425" y="5503626"/>
            <a:ext cx="1422000" cy="111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5;p39">
            <a:extLst>
              <a:ext uri="{FF2B5EF4-FFF2-40B4-BE49-F238E27FC236}">
                <a16:creationId xmlns:a16="http://schemas.microsoft.com/office/drawing/2014/main" id="{56D668A5-5371-4D07-983D-877F46D6E7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99996">
            <a:off x="989532" y="3918551"/>
            <a:ext cx="4033855" cy="47044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66;p39">
            <a:extLst>
              <a:ext uri="{FF2B5EF4-FFF2-40B4-BE49-F238E27FC236}">
                <a16:creationId xmlns:a16="http://schemas.microsoft.com/office/drawing/2014/main" id="{B8E98D21-D51F-4A5D-BD84-A794DBA32BA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9453" y="2164765"/>
            <a:ext cx="1772682" cy="17430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67;p39">
            <a:extLst>
              <a:ext uri="{FF2B5EF4-FFF2-40B4-BE49-F238E27FC236}">
                <a16:creationId xmlns:a16="http://schemas.microsoft.com/office/drawing/2014/main" id="{379964B2-927A-4EB9-A433-E6A37218513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9460" y="4076337"/>
            <a:ext cx="1772675" cy="117964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168;p39">
            <a:extLst>
              <a:ext uri="{FF2B5EF4-FFF2-40B4-BE49-F238E27FC236}">
                <a16:creationId xmlns:a16="http://schemas.microsoft.com/office/drawing/2014/main" id="{DF1E0112-1ECE-4743-8AF3-D1611A7B632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3">
            <a:off x="5165173" y="2136840"/>
            <a:ext cx="1585800" cy="86796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170;p39">
            <a:extLst>
              <a:ext uri="{FF2B5EF4-FFF2-40B4-BE49-F238E27FC236}">
                <a16:creationId xmlns:a16="http://schemas.microsoft.com/office/drawing/2014/main" id="{B87695CE-3DE3-4103-81F2-655BEED1E00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185" y="3801287"/>
            <a:ext cx="2193353" cy="20081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171;p39">
            <a:extLst>
              <a:ext uri="{FF2B5EF4-FFF2-40B4-BE49-F238E27FC236}">
                <a16:creationId xmlns:a16="http://schemas.microsoft.com/office/drawing/2014/main" id="{0D403C82-B8C3-40D7-A23A-01E718EB288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26761" r="23826"/>
          <a:stretch/>
        </p:blipFill>
        <p:spPr>
          <a:xfrm>
            <a:off x="3380898" y="2112437"/>
            <a:ext cx="1585800" cy="2140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172;p39">
            <a:extLst>
              <a:ext uri="{FF2B5EF4-FFF2-40B4-BE49-F238E27FC236}">
                <a16:creationId xmlns:a16="http://schemas.microsoft.com/office/drawing/2014/main" id="{C2C6477F-E635-4326-B0A8-4A9177C8D7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25622" t="29696"/>
          <a:stretch/>
        </p:blipFill>
        <p:spPr>
          <a:xfrm>
            <a:off x="5097120" y="3177985"/>
            <a:ext cx="1718401" cy="121755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175;p39">
            <a:extLst>
              <a:ext uri="{FF2B5EF4-FFF2-40B4-BE49-F238E27FC236}">
                <a16:creationId xmlns:a16="http://schemas.microsoft.com/office/drawing/2014/main" id="{14D357FD-F23F-40C1-AFDB-75E32EBAD442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77385" y="4341237"/>
            <a:ext cx="1585801" cy="11327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" name="Google Shape;176;p39">
            <a:extLst>
              <a:ext uri="{FF2B5EF4-FFF2-40B4-BE49-F238E27FC236}">
                <a16:creationId xmlns:a16="http://schemas.microsoft.com/office/drawing/2014/main" id="{C9C3FA1A-4864-4984-BF4B-7E24D99A416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10407" t="33799" r="14449" b="20025"/>
          <a:stretch/>
        </p:blipFill>
        <p:spPr>
          <a:xfrm>
            <a:off x="5097123" y="4568687"/>
            <a:ext cx="1718401" cy="847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" name="Google Shape;177;p39">
            <a:extLst>
              <a:ext uri="{FF2B5EF4-FFF2-40B4-BE49-F238E27FC236}">
                <a16:creationId xmlns:a16="http://schemas.microsoft.com/office/drawing/2014/main" id="{F2AC47A8-A8F4-492D-ADA6-A962B226C60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9410" y="2164762"/>
            <a:ext cx="2172603" cy="144840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7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7"/>
          <p:cNvSpPr txBox="1"/>
          <p:nvPr/>
        </p:nvSpPr>
        <p:spPr>
          <a:xfrm>
            <a:off x="264400" y="1173550"/>
            <a:ext cx="85425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další systém s jiným vstupem a vyhodnoťte ovládání „auta“.</a:t>
            </a:r>
            <a:endParaRPr sz="29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2" name="Google Shape;382;p57"/>
          <p:cNvPicPr preferRelativeResize="0"/>
          <p:nvPr/>
        </p:nvPicPr>
        <p:blipFill rotWithShape="1">
          <a:blip r:embed="rId4">
            <a:alphaModFix/>
          </a:blip>
          <a:srcRect l="15524" t="2327" r="18638" b="4188"/>
          <a:stretch/>
        </p:blipFill>
        <p:spPr>
          <a:xfrm>
            <a:off x="4579525" y="2939300"/>
            <a:ext cx="1868223" cy="35386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3" name="Google Shape;383;p57"/>
          <p:cNvSpPr/>
          <p:nvPr/>
        </p:nvSpPr>
        <p:spPr>
          <a:xfrm>
            <a:off x="967882" y="2340750"/>
            <a:ext cx="2669397" cy="59855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2 tlačítka jako vstupy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57"/>
          <p:cNvSpPr/>
          <p:nvPr/>
        </p:nvSpPr>
        <p:spPr>
          <a:xfrm>
            <a:off x="6705250" y="2939300"/>
            <a:ext cx="2101800" cy="1952400"/>
          </a:xfrm>
          <a:prstGeom prst="wedgeRoundRectCallout">
            <a:avLst>
              <a:gd name="adj1" fmla="val -2551"/>
              <a:gd name="adj2" fmla="val 7662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Poskytuje tento 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návrh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b="1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více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nebo </a:t>
            </a:r>
            <a:r>
              <a:rPr lang="en" sz="2000" b="1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méně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kontrol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nad 'autem'?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5" name="Google Shape;385;p57"/>
          <p:cNvPicPr preferRelativeResize="0"/>
          <p:nvPr/>
        </p:nvPicPr>
        <p:blipFill rotWithShape="1">
          <a:blip r:embed="rId5">
            <a:alphaModFix/>
          </a:blip>
          <a:srcRect r="11645"/>
          <a:stretch/>
        </p:blipFill>
        <p:spPr>
          <a:xfrm>
            <a:off x="7535525" y="4891700"/>
            <a:ext cx="1511725" cy="1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7"/>
          <p:cNvSpPr/>
          <p:nvPr/>
        </p:nvSpPr>
        <p:spPr>
          <a:xfrm>
            <a:off x="4545238" y="2302450"/>
            <a:ext cx="1936800" cy="496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Test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400" y="3103075"/>
            <a:ext cx="4087126" cy="29100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8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8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392400" y="2619800"/>
            <a:ext cx="2667900" cy="699900"/>
          </a:xfrm>
          <a:prstGeom prst="roundRect">
            <a:avLst>
              <a:gd name="adj" fmla="val 25201"/>
            </a:avLst>
          </a:prstGeom>
          <a:solidFill>
            <a:schemeClr val="l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3642575" y="4043200"/>
            <a:ext cx="4021200" cy="1657500"/>
          </a:xfrm>
          <a:prstGeom prst="wedgeRoundRectCallout">
            <a:avLst>
              <a:gd name="adj1" fmla="val -62055"/>
              <a:gd name="adj2" fmla="val 795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Který vstup podle vás poskytoval největší kontrolu, když „auto“ narazilo na magnetickou sílu?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6" name="Google Shape;39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843400" y="4239125"/>
            <a:ext cx="1611724" cy="12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8"/>
          <p:cNvSpPr/>
          <p:nvPr/>
        </p:nvSpPr>
        <p:spPr>
          <a:xfrm>
            <a:off x="3306375" y="2608375"/>
            <a:ext cx="2667900" cy="699900"/>
          </a:xfrm>
          <a:prstGeom prst="roundRect">
            <a:avLst>
              <a:gd name="adj" fmla="val 25201"/>
            </a:avLst>
          </a:prstGeom>
          <a:solidFill>
            <a:schemeClr val="l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Ovladač do auta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6220350" y="2619800"/>
            <a:ext cx="2667900" cy="699900"/>
          </a:xfrm>
          <a:prstGeom prst="roundRect">
            <a:avLst>
              <a:gd name="adj" fmla="val 25201"/>
            </a:avLst>
          </a:prstGeom>
          <a:solidFill>
            <a:schemeClr val="l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Tlačítka /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virtuální tlačítka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58"/>
          <p:cNvSpPr txBox="1"/>
          <p:nvPr/>
        </p:nvSpPr>
        <p:spPr>
          <a:xfrm>
            <a:off x="264400" y="1173550"/>
            <a:ext cx="8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Vyhodnoťte ovládání „vozu“ napříč třemi systémy:</a:t>
            </a: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5" name="Google Shape;40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9"/>
          <p:cNvSpPr/>
          <p:nvPr/>
        </p:nvSpPr>
        <p:spPr>
          <a:xfrm>
            <a:off x="370850" y="1371600"/>
            <a:ext cx="8620750" cy="23835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z následujících funkcí mohou v systému fungovat jako vstupy k ovládání „auta“?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Ovladač do auta,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motor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ovladač auta, tlačítko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motor, filtr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59"/>
          <p:cNvSpPr/>
          <p:nvPr/>
        </p:nvSpPr>
        <p:spPr>
          <a:xfrm>
            <a:off x="370850" y="3985450"/>
            <a:ext cx="8620750" cy="2699830"/>
          </a:xfrm>
          <a:prstGeom prst="roundRect">
            <a:avLst>
              <a:gd name="adj" fmla="val 1124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Jízda směrem k magnetu způsobila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, že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„auto“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hůře ovladatelné, protože ...?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Mezi oběma magnety působila magnetická síla.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Magnety se k sobě přitahovaly.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Stejnosměrné motory byly oba nastaveny na otáčení hodinových ručiček.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0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4" name="Google Shape;41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0"/>
          <p:cNvSpPr/>
          <p:nvPr/>
        </p:nvSpPr>
        <p:spPr>
          <a:xfrm>
            <a:off x="370850" y="1512850"/>
            <a:ext cx="8265150" cy="22036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z následujících funkcí mohou v systému fungovat jako vstupy k ovládání „auta“?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b.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ovladač auta, tlačítko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370850" y="3985450"/>
            <a:ext cx="8265150" cy="2007600"/>
          </a:xfrm>
          <a:prstGeom prst="roundRect">
            <a:avLst>
              <a:gd name="adj" fmla="val 1124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Jízda směrem k magnetu způsobila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, že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„auto“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hůře ovladatelné, protože ...?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Mezi oběma magnety působila magnetická síla.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6" name="Google Shape;41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2661" y="2903000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2660" y="4989250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72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48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4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5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6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6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1"/>
          <p:cNvSpPr/>
          <p:nvPr/>
        </p:nvSpPr>
        <p:spPr>
          <a:xfrm>
            <a:off x="332575" y="2802275"/>
            <a:ext cx="2548800" cy="297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tlačítkem nebo stisknutím klávesy jako vstupu. Můžete pomocí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Vypínače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ponechat systém zapnutý?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61"/>
          <p:cNvSpPr/>
          <p:nvPr/>
        </p:nvSpPr>
        <p:spPr>
          <a:xfrm>
            <a:off x="6258574" y="2802274"/>
            <a:ext cx="2725499" cy="35578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blokem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Práh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Můžete místo bloku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Filtr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použít prahovou hodnotu, aby se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otory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zapnuly ​​nad nastavenou vstupní hodnotu?</a:t>
            </a:r>
            <a:endParaRPr sz="2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61"/>
          <p:cNvSpPr/>
          <p:nvPr/>
        </p:nvSpPr>
        <p:spPr>
          <a:xfrm>
            <a:off x="3207225" y="2802275"/>
            <a:ext cx="2725500" cy="297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přidáním zvuku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použít blok Porovn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ání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 zvukovým přehrávačem k aktivaci zvuku?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61"/>
          <p:cNvSpPr txBox="1"/>
          <p:nvPr/>
        </p:nvSpPr>
        <p:spPr>
          <a:xfrm>
            <a:off x="4242750" y="338750"/>
            <a:ext cx="490165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2"/>
          <p:cNvSpPr/>
          <p:nvPr/>
        </p:nvSpPr>
        <p:spPr>
          <a:xfrm>
            <a:off x="1455950" y="3674150"/>
            <a:ext cx="3002400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2"/>
          <p:cNvSpPr txBox="1"/>
          <p:nvPr/>
        </p:nvSpPr>
        <p:spPr>
          <a:xfrm>
            <a:off x="1598300" y="4177250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Dokážete nakreslit svůj systém?</a:t>
            </a:r>
            <a:endParaRPr sz="3000" b="1" u="none" strike="noStrike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1" name="Google Shape;44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2"/>
          <p:cNvSpPr/>
          <p:nvPr/>
        </p:nvSpPr>
        <p:spPr>
          <a:xfrm>
            <a:off x="3783175" y="12132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Co jste se dnes naučili?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62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Výstupní lístek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4" name="Google Shape;44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725" y="3793625"/>
            <a:ext cx="2557025" cy="1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824" y="1286050"/>
            <a:ext cx="1877123" cy="15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0"/>
          <p:cNvSpPr txBox="1"/>
          <p:nvPr/>
        </p:nvSpPr>
        <p:spPr>
          <a:xfrm>
            <a:off x="303550" y="1008375"/>
            <a:ext cx="8676900" cy="17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Experiment</a:t>
            </a:r>
            <a:r>
              <a:rPr lang="en" sz="3000" b="1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Čeho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si všimnete na vzoru vytvořeném v železných pilinách magnetem?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66" y="5925675"/>
            <a:ext cx="607524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125" y="2874675"/>
            <a:ext cx="3993278" cy="2662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975" y="2874025"/>
            <a:ext cx="3993275" cy="2663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41"/>
          <p:cNvSpPr txBox="1"/>
          <p:nvPr/>
        </p:nvSpPr>
        <p:spPr>
          <a:xfrm>
            <a:off x="349500" y="982800"/>
            <a:ext cx="8676900" cy="1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Experiment</a:t>
            </a:r>
            <a:r>
              <a:rPr lang="en" sz="3000" b="1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 se stane s magnety, když jsou póly odlišné/stejné?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41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5" name="Google Shape;19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938975" y="2178650"/>
            <a:ext cx="1040726" cy="308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758600" y="2178650"/>
            <a:ext cx="1040726" cy="308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938975" y="3745750"/>
            <a:ext cx="1040726" cy="308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758600" y="3745750"/>
            <a:ext cx="1040726" cy="308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866" y="5925675"/>
            <a:ext cx="60752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42"/>
          <p:cNvSpPr txBox="1"/>
          <p:nvPr/>
        </p:nvSpPr>
        <p:spPr>
          <a:xfrm>
            <a:off x="316866" y="942692"/>
            <a:ext cx="8827134" cy="1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 b="1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Experiment</a:t>
            </a:r>
            <a:r>
              <a:rPr lang="en" sz="2800" b="1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Jaký je největší počet </a:t>
            </a:r>
            <a:r>
              <a:rPr lang="cs-CZ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sponek</a:t>
            </a:r>
            <a:r>
              <a:rPr lang="en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které můžete </a:t>
            </a:r>
            <a:r>
              <a:rPr lang="cs-CZ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sbírat pomocí jednoho magnetu?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950" y="4133050"/>
            <a:ext cx="3165676" cy="21104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0" name="Google Shape;21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159821">
            <a:off x="1947928" y="2692460"/>
            <a:ext cx="1040726" cy="308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866" y="5925675"/>
            <a:ext cx="60752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/>
          <p:nvPr/>
        </p:nvSpPr>
        <p:spPr>
          <a:xfrm>
            <a:off x="1262225" y="1474138"/>
            <a:ext cx="91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Dokončete aktivitu klíčových slov v 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pracovním listě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43"/>
          <p:cNvSpPr txBox="1"/>
          <p:nvPr/>
        </p:nvSpPr>
        <p:spPr>
          <a:xfrm>
            <a:off x="343700" y="2867375"/>
            <a:ext cx="1845000" cy="5973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Magnet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43"/>
          <p:cNvSpPr txBox="1"/>
          <p:nvPr/>
        </p:nvSpPr>
        <p:spPr>
          <a:xfrm>
            <a:off x="654691" y="4552713"/>
            <a:ext cx="34806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Magnetický pól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43"/>
          <p:cNvSpPr txBox="1"/>
          <p:nvPr/>
        </p:nvSpPr>
        <p:spPr>
          <a:xfrm>
            <a:off x="4205554" y="5618251"/>
            <a:ext cx="2012365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Přitahovat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43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Klíčová slova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3"/>
          <p:cNvSpPr txBox="1"/>
          <p:nvPr/>
        </p:nvSpPr>
        <p:spPr>
          <a:xfrm>
            <a:off x="5692400" y="2654125"/>
            <a:ext cx="29688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Magnetické pole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91" y="1513525"/>
            <a:ext cx="60752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3"/>
          <p:cNvSpPr txBox="1"/>
          <p:nvPr/>
        </p:nvSpPr>
        <p:spPr>
          <a:xfrm>
            <a:off x="6507460" y="4237505"/>
            <a:ext cx="225046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Odpuzovat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/>
        </p:nvSpPr>
        <p:spPr>
          <a:xfrm>
            <a:off x="4826000" y="491150"/>
            <a:ext cx="43180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88" y="193425"/>
            <a:ext cx="1483250" cy="1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/>
          <p:nvPr/>
        </p:nvSpPr>
        <p:spPr>
          <a:xfrm>
            <a:off x="517050" y="1622324"/>
            <a:ext cx="7854790" cy="3752315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Co se stane, když jsou dva magnety drženy pohromadě na svých severních pólech?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Magnety se budou navzájem odpuzovat.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Magnety se navzájem přitahují.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Na žádný magnet nebude mít žádný viditelný účinek.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/>
        </p:nvSpPr>
        <p:spPr>
          <a:xfrm>
            <a:off x="4876800" y="491150"/>
            <a:ext cx="42672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648" y="193425"/>
            <a:ext cx="1483250" cy="1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5"/>
          <p:cNvSpPr/>
          <p:nvPr/>
        </p:nvSpPr>
        <p:spPr>
          <a:xfrm>
            <a:off x="517050" y="1622325"/>
            <a:ext cx="7394100" cy="21534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Co se stane, když jsou dva magnety drženy pohromadě na svých severních pólech?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Magnety se budou navzájem odpuzovat.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9264" y="2626624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5"/>
          <p:cNvSpPr/>
          <p:nvPr/>
        </p:nvSpPr>
        <p:spPr>
          <a:xfrm>
            <a:off x="554000" y="4178950"/>
            <a:ext cx="7394100" cy="135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S partnerem proberte, proč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jsou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někte</a:t>
            </a:r>
            <a:r>
              <a:rPr lang="cs-CZ" sz="2500" b="1" dirty="0" err="1">
                <a:latin typeface="Montserrat"/>
                <a:ea typeface="Montserrat"/>
                <a:cs typeface="Montserrat"/>
                <a:sym typeface="Montserrat"/>
              </a:rPr>
              <a:t>ré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materiály přitahovány k magnetům, 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zatímco ostatní ne.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Pojďme</a:t>
            </a:r>
            <a:r>
              <a:rPr lang="en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tavět!</a:t>
            </a: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Google Shape;24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6"/>
          <p:cNvPicPr preferRelativeResize="0"/>
          <p:nvPr/>
        </p:nvPicPr>
        <p:blipFill rotWithShape="1">
          <a:blip r:embed="rId4">
            <a:alphaModFix/>
          </a:blip>
          <a:srcRect l="5736" t="8131" r="4770" b="5265"/>
          <a:stretch/>
        </p:blipFill>
        <p:spPr>
          <a:xfrm>
            <a:off x="495025" y="2277425"/>
            <a:ext cx="2529325" cy="327101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46"/>
          <p:cNvSpPr txBox="1"/>
          <p:nvPr/>
        </p:nvSpPr>
        <p:spPr>
          <a:xfrm>
            <a:off x="359000" y="1026625"/>
            <a:ext cx="82107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dva systémy pro ovládání vozu a vyhodnocení účinnosti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3225" y="2998450"/>
            <a:ext cx="4081666" cy="2378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2" name="Google Shape;252;p46"/>
          <p:cNvSpPr/>
          <p:nvPr/>
        </p:nvSpPr>
        <p:spPr>
          <a:xfrm>
            <a:off x="3727774" y="2102051"/>
            <a:ext cx="4081665" cy="670074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Systém 1: 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jako vstup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6"/>
          <p:cNvSpPr/>
          <p:nvPr/>
        </p:nvSpPr>
        <p:spPr>
          <a:xfrm flipH="1">
            <a:off x="6228082" y="5376650"/>
            <a:ext cx="2783835" cy="1261778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DC motory:</a:t>
            </a:r>
            <a:endParaRPr sz="18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Nastavte jeden na „proti směru hodinových ručiček“</a:t>
            </a:r>
            <a:endParaRPr sz="2000" dirty="0"/>
          </a:p>
        </p:txBody>
      </p:sp>
      <p:pic>
        <p:nvPicPr>
          <p:cNvPr id="254" name="Google Shape;254;p46"/>
          <p:cNvPicPr preferRelativeResize="0"/>
          <p:nvPr/>
        </p:nvPicPr>
        <p:blipFill rotWithShape="1">
          <a:blip r:embed="rId4">
            <a:alphaModFix/>
          </a:blip>
          <a:srcRect l="5736" t="8131" r="4770" b="5265"/>
          <a:stretch/>
        </p:blipFill>
        <p:spPr>
          <a:xfrm>
            <a:off x="495025" y="2277425"/>
            <a:ext cx="2529325" cy="327101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46"/>
          <p:cNvSpPr/>
          <p:nvPr/>
        </p:nvSpPr>
        <p:spPr>
          <a:xfrm>
            <a:off x="1180850" y="5740950"/>
            <a:ext cx="2529300" cy="896400"/>
          </a:xfrm>
          <a:prstGeom prst="wedgeRoundRectCallout">
            <a:avLst>
              <a:gd name="adj1" fmla="val 69184"/>
              <a:gd name="adj2" fmla="val 74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Máte kontrolu nad „autem“?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3225" y="5607624"/>
            <a:ext cx="1141497" cy="89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46"/>
          <p:cNvCxnSpPr>
            <a:cxnSpLocks/>
          </p:cNvCxnSpPr>
          <p:nvPr/>
        </p:nvCxnSpPr>
        <p:spPr>
          <a:xfrm flipV="1">
            <a:off x="6483465" y="5029200"/>
            <a:ext cx="598055" cy="34745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46"/>
          <p:cNvCxnSpPr>
            <a:cxnSpLocks/>
          </p:cNvCxnSpPr>
          <p:nvPr/>
        </p:nvCxnSpPr>
        <p:spPr>
          <a:xfrm flipV="1">
            <a:off x="6483465" y="3912931"/>
            <a:ext cx="709815" cy="1463719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889</Words>
  <Application>Microsoft Office PowerPoint</Application>
  <PresentationFormat>Předvádění na obrazovce (4:3)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Helvetica Neue</vt:lpstr>
      <vt:lpstr>Montserrat</vt:lpstr>
      <vt:lpstr>Times New Roman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Novotný</dc:creator>
  <cp:lastModifiedBy>Miroslav Staněk</cp:lastModifiedBy>
  <cp:revision>7</cp:revision>
  <dcterms:modified xsi:type="dcterms:W3CDTF">2021-09-01T08:57:55Z</dcterms:modified>
</cp:coreProperties>
</file>