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  <p:sldMasterId id="2147483696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embeddedFontLst>
    <p:embeddedFont>
      <p:font typeface="Helvetica Neue" panose="020B0604020202020204" charset="0"/>
      <p:regular r:id="rId41"/>
      <p:bold r:id="rId42"/>
      <p:italic r:id="rId43"/>
      <p:boldItalic r:id="rId44"/>
    </p:embeddedFont>
    <p:embeddedFont>
      <p:font typeface="Montserrat" panose="020B0604020202020204" charset="-18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customXml" Target="../customXml/item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94a880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594a8808cd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f01714f9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5f01714f93_0_9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79710993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579710993a_0_4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79710993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579710993a_0_6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79710993a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57971099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79710993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579710993a_0_18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7b497878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57b4978783_0_18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79710993a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579710993a_0_22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94a8808cd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594a8808cd_0_20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7b4978783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57b4978783_0_47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7b4978783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57b4978783_0_48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10450eb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10450eb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593622cdb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593622cdb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7b497878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57b4978783_0_11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7b497878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57b4978783_0_2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7b497878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57b4978783_0_2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7b4978783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g57b4978783_0_24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94a8808c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594a8808cd_0_27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57b497878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57b4978783_0_26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93622cdb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g593622cdb4_0_20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7b497878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g57b4978783_0_27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57b4978783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57b4978783_0_31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5f19b57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55f19b5732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7b4978783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57b4978783_0_32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7b497878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g57b4978783_0_33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9534f2a7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g59534f2a7e_0_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57b497878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g57b4978783_0_35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594a8808c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594a8808c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94a8808cd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g594a8808cd_0_35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f01714f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5f01714f93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f01714f9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5f01714f93_0_1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f01714f9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5f01714f93_0_2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25b675e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525b675e6d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94a8808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594a8808cd_0_6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955a38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5955a38893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4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4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45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4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46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4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4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49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49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9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6A59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0"/>
          <p:cNvSpPr txBox="1"/>
          <p:nvPr/>
        </p:nvSpPr>
        <p:spPr>
          <a:xfrm>
            <a:off x="1277100" y="1204650"/>
            <a:ext cx="4733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50"/>
          <p:cNvPicPr preferRelativeResize="0"/>
          <p:nvPr/>
        </p:nvPicPr>
        <p:blipFill rotWithShape="1">
          <a:blip r:embed="rId4">
            <a:alphaModFix/>
          </a:blip>
          <a:srcRect b="44487"/>
          <a:stretch/>
        </p:blipFill>
        <p:spPr>
          <a:xfrm>
            <a:off x="0" y="4795525"/>
            <a:ext cx="7705726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0"/>
          <p:cNvSpPr/>
          <p:nvPr/>
        </p:nvSpPr>
        <p:spPr>
          <a:xfrm>
            <a:off x="3044500" y="5685463"/>
            <a:ext cx="615600" cy="605700"/>
          </a:xfrm>
          <a:prstGeom prst="ellipse">
            <a:avLst/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50"/>
          <p:cNvSpPr txBox="1"/>
          <p:nvPr/>
        </p:nvSpPr>
        <p:spPr>
          <a:xfrm>
            <a:off x="409200" y="5776500"/>
            <a:ext cx="25239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Úvodní lekce</a:t>
            </a:r>
            <a:endParaRPr sz="25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436950" y="4905000"/>
            <a:ext cx="88890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5000" b="1" dirty="0">
                <a:latin typeface="Montserrat"/>
                <a:ea typeface="Montserrat"/>
                <a:cs typeface="Montserrat"/>
                <a:sym typeface="Montserrat"/>
              </a:rPr>
              <a:t>Představení</a:t>
            </a:r>
            <a:endParaRPr sz="50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3575" y="2628900"/>
            <a:ext cx="2004625" cy="422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7588" y="2226438"/>
            <a:ext cx="4028825" cy="19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9"/>
          <p:cNvPicPr preferRelativeResize="0"/>
          <p:nvPr/>
        </p:nvPicPr>
        <p:blipFill rotWithShape="1">
          <a:blip r:embed="rId3">
            <a:alphaModFix/>
          </a:blip>
          <a:srcRect t="49" b="49"/>
          <a:stretch/>
        </p:blipFill>
        <p:spPr>
          <a:xfrm>
            <a:off x="421625" y="1088304"/>
            <a:ext cx="3880202" cy="3388585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2" name="Google Shape;312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9"/>
          <p:cNvPicPr preferRelativeResize="0"/>
          <p:nvPr/>
        </p:nvPicPr>
        <p:blipFill rotWithShape="1">
          <a:blip r:embed="rId5">
            <a:alphaModFix/>
          </a:blip>
          <a:srcRect t="10037" b="4609"/>
          <a:stretch/>
        </p:blipFill>
        <p:spPr>
          <a:xfrm rot="-5400000">
            <a:off x="5093175" y="855228"/>
            <a:ext cx="3377022" cy="3843171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59"/>
          <p:cNvSpPr/>
          <p:nvPr/>
        </p:nvSpPr>
        <p:spPr>
          <a:xfrm>
            <a:off x="1684300" y="2863850"/>
            <a:ext cx="715500" cy="7911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4074" y="4969700"/>
            <a:ext cx="895066" cy="1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9"/>
          <p:cNvSpPr/>
          <p:nvPr/>
        </p:nvSpPr>
        <p:spPr>
          <a:xfrm>
            <a:off x="4008050" y="0"/>
            <a:ext cx="51360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zapojit </a:t>
            </a:r>
            <a:r>
              <a:rPr lang="cs-CZ" sz="24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8" name="Google Shape;318;p59"/>
          <p:cNvCxnSpPr>
            <a:endCxn id="319" idx="4"/>
          </p:cNvCxnSpPr>
          <p:nvPr/>
        </p:nvCxnSpPr>
        <p:spPr>
          <a:xfrm rot="10800000" flipH="1">
            <a:off x="5906950" y="3559550"/>
            <a:ext cx="20400" cy="16053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9" name="Google Shape;319;p59"/>
          <p:cNvSpPr/>
          <p:nvPr/>
        </p:nvSpPr>
        <p:spPr>
          <a:xfrm>
            <a:off x="5519200" y="2627750"/>
            <a:ext cx="816300" cy="9318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9"/>
          <p:cNvSpPr/>
          <p:nvPr/>
        </p:nvSpPr>
        <p:spPr>
          <a:xfrm>
            <a:off x="1298824" y="4958127"/>
            <a:ext cx="6253443" cy="1551373"/>
          </a:xfrm>
          <a:prstGeom prst="wedgeRoundRectCallout">
            <a:avLst>
              <a:gd name="adj1" fmla="val -56800"/>
              <a:gd name="adj2" fmla="val 3915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Připojte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baterii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k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mikro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: bit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>
              <a:lnSpc>
                <a:spcPct val="115000"/>
              </a:lnSpc>
            </a:pPr>
            <a:endParaRPr lang="en-US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Slovo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'workbench' se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zobrazí na LED displeji</a:t>
            </a:r>
            <a:r>
              <a:rPr lang="en-US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latin typeface="Montserrat"/>
                <a:ea typeface="Montserrat"/>
                <a:cs typeface="Montserrat"/>
                <a:sym typeface="Montserrat"/>
              </a:rPr>
              <a:t>mikro:bi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tu (písmena přejíždějí z 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prava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do leva).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75" y="877522"/>
            <a:ext cx="8850826" cy="43286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5" name="Google Shape;325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0"/>
          <p:cNvSpPr/>
          <p:nvPr/>
        </p:nvSpPr>
        <p:spPr>
          <a:xfrm>
            <a:off x="4008050" y="0"/>
            <a:ext cx="51360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zapojit </a:t>
            </a:r>
            <a:r>
              <a:rPr lang="cs-CZ" sz="24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7" name="Google Shape;327;p60"/>
          <p:cNvCxnSpPr>
            <a:stCxn id="328" idx="1"/>
          </p:cNvCxnSpPr>
          <p:nvPr/>
        </p:nvCxnSpPr>
        <p:spPr>
          <a:xfrm rot="10800000">
            <a:off x="738550" y="1682475"/>
            <a:ext cx="3151800" cy="522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60"/>
          <p:cNvCxnSpPr>
            <a:stCxn id="330" idx="1"/>
          </p:cNvCxnSpPr>
          <p:nvPr/>
        </p:nvCxnSpPr>
        <p:spPr>
          <a:xfrm rot="10800000">
            <a:off x="1412950" y="2502600"/>
            <a:ext cx="2477400" cy="7740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60"/>
          <p:cNvSpPr/>
          <p:nvPr/>
        </p:nvSpPr>
        <p:spPr>
          <a:xfrm>
            <a:off x="3890350" y="1907025"/>
            <a:ext cx="1928100" cy="595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‘Devices’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60"/>
          <p:cNvSpPr/>
          <p:nvPr/>
        </p:nvSpPr>
        <p:spPr>
          <a:xfrm>
            <a:off x="3890350" y="2978850"/>
            <a:ext cx="2138100" cy="595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‘CONNECT’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60"/>
          <p:cNvSpPr/>
          <p:nvPr/>
        </p:nvSpPr>
        <p:spPr>
          <a:xfrm>
            <a:off x="3412425" y="1830825"/>
            <a:ext cx="515400" cy="499500"/>
          </a:xfrm>
          <a:prstGeom prst="ellipse">
            <a:avLst/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60"/>
          <p:cNvSpPr/>
          <p:nvPr/>
        </p:nvSpPr>
        <p:spPr>
          <a:xfrm>
            <a:off x="3412425" y="2845875"/>
            <a:ext cx="515400" cy="499500"/>
          </a:xfrm>
          <a:prstGeom prst="ellipse">
            <a:avLst/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60"/>
          <p:cNvSpPr/>
          <p:nvPr/>
        </p:nvSpPr>
        <p:spPr>
          <a:xfrm>
            <a:off x="1293475" y="5399225"/>
            <a:ext cx="7638858" cy="1107000"/>
          </a:xfrm>
          <a:prstGeom prst="wedgeRoundRectCallout">
            <a:avLst>
              <a:gd name="adj1" fmla="val -56745"/>
              <a:gd name="adj2" fmla="val -13502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Všimněte si, že na pracovní ploše se poté objeví nová záložka pro 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Dokážete ji najít?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" name="Google Shape;334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864700"/>
            <a:ext cx="917276" cy="194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/>
          <p:nvPr/>
        </p:nvSpPr>
        <p:spPr>
          <a:xfrm>
            <a:off x="4706513" y="3104438"/>
            <a:ext cx="2433300" cy="1389962"/>
          </a:xfrm>
          <a:prstGeom prst="wedgeRoundRectCallout">
            <a:avLst>
              <a:gd name="adj1" fmla="val 65198"/>
              <a:gd name="adj2" fmla="val 21039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Všimli jste si, že znak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‘X’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zmizel z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displ</a:t>
            </a:r>
            <a:r>
              <a:rPr lang="cs-CZ" sz="1800" b="1" dirty="0" err="1">
                <a:latin typeface="Montserrat"/>
                <a:ea typeface="Montserrat"/>
                <a:cs typeface="Montserrat"/>
                <a:sym typeface="Montserrat"/>
              </a:rPr>
              <a:t>eje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1800" b="1" dirty="0" err="1">
                <a:latin typeface="Montserrat"/>
                <a:ea typeface="Montserrat"/>
                <a:cs typeface="Montserrat"/>
                <a:sym typeface="Montserrat"/>
              </a:rPr>
              <a:t>micro:bitu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Google Shape;34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75" y="1474738"/>
            <a:ext cx="3581725" cy="341197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1" name="Google Shape;341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1"/>
          <p:cNvSpPr/>
          <p:nvPr/>
        </p:nvSpPr>
        <p:spPr>
          <a:xfrm>
            <a:off x="4008050" y="0"/>
            <a:ext cx="51360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zapojit </a:t>
            </a:r>
            <a:r>
              <a:rPr lang="cs-CZ" sz="24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61"/>
          <p:cNvSpPr/>
          <p:nvPr/>
        </p:nvSpPr>
        <p:spPr>
          <a:xfrm>
            <a:off x="4579375" y="2184238"/>
            <a:ext cx="1405800" cy="595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‘Pair’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4" name="Google Shape;344;p61"/>
          <p:cNvCxnSpPr/>
          <p:nvPr/>
        </p:nvCxnSpPr>
        <p:spPr>
          <a:xfrm>
            <a:off x="880025" y="1353600"/>
            <a:ext cx="66900" cy="585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p61"/>
          <p:cNvCxnSpPr/>
          <p:nvPr/>
        </p:nvCxnSpPr>
        <p:spPr>
          <a:xfrm flipH="1">
            <a:off x="3208950" y="2785600"/>
            <a:ext cx="1478100" cy="170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6" name="Google Shape;346;p61"/>
          <p:cNvSpPr/>
          <p:nvPr/>
        </p:nvSpPr>
        <p:spPr>
          <a:xfrm>
            <a:off x="815675" y="736600"/>
            <a:ext cx="2731025" cy="6170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Vyberte zařízení pro spárování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61"/>
          <p:cNvSpPr/>
          <p:nvPr/>
        </p:nvSpPr>
        <p:spPr>
          <a:xfrm>
            <a:off x="4268100" y="1859538"/>
            <a:ext cx="515400" cy="499500"/>
          </a:xfrm>
          <a:prstGeom prst="ellipse">
            <a:avLst/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61"/>
          <p:cNvSpPr/>
          <p:nvPr/>
        </p:nvSpPr>
        <p:spPr>
          <a:xfrm>
            <a:off x="364625" y="595500"/>
            <a:ext cx="515400" cy="499500"/>
          </a:xfrm>
          <a:prstGeom prst="ellipse">
            <a:avLst/>
          </a:prstGeom>
          <a:solidFill>
            <a:srgbClr val="EEECE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9" name="Google Shape;349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16475" y="3338775"/>
            <a:ext cx="1219025" cy="257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1"/>
          <p:cNvPicPr preferRelativeResize="0"/>
          <p:nvPr/>
        </p:nvPicPr>
        <p:blipFill rotWithShape="1">
          <a:blip r:embed="rId6">
            <a:alphaModFix/>
          </a:blip>
          <a:srcRect l="50611" t="30158" r="5264" b="17537"/>
          <a:stretch/>
        </p:blipFill>
        <p:spPr>
          <a:xfrm>
            <a:off x="4935125" y="4696802"/>
            <a:ext cx="2251325" cy="1895847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62"/>
          <p:cNvCxnSpPr>
            <a:endCxn id="357" idx="1"/>
          </p:cNvCxnSpPr>
          <p:nvPr/>
        </p:nvCxnSpPr>
        <p:spPr>
          <a:xfrm rot="-5400000" flipH="1">
            <a:off x="536650" y="2080350"/>
            <a:ext cx="828600" cy="606000"/>
          </a:xfrm>
          <a:prstGeom prst="bentConnector2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62"/>
          <p:cNvCxnSpPr>
            <a:endCxn id="359" idx="1"/>
          </p:cNvCxnSpPr>
          <p:nvPr/>
        </p:nvCxnSpPr>
        <p:spPr>
          <a:xfrm rot="-5400000" flipH="1">
            <a:off x="1534575" y="3623425"/>
            <a:ext cx="897000" cy="606000"/>
          </a:xfrm>
          <a:prstGeom prst="bentConnector2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62"/>
          <p:cNvCxnSpPr>
            <a:endCxn id="361" idx="1"/>
          </p:cNvCxnSpPr>
          <p:nvPr/>
        </p:nvCxnSpPr>
        <p:spPr>
          <a:xfrm rot="-5400000" flipH="1">
            <a:off x="2537900" y="5210025"/>
            <a:ext cx="915900" cy="606000"/>
          </a:xfrm>
          <a:prstGeom prst="bentConnector2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Google Shape;362;p62"/>
          <p:cNvSpPr/>
          <p:nvPr/>
        </p:nvSpPr>
        <p:spPr>
          <a:xfrm>
            <a:off x="481275" y="617900"/>
            <a:ext cx="1804800" cy="1360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2"/>
          <p:cNvSpPr/>
          <p:nvPr/>
        </p:nvSpPr>
        <p:spPr>
          <a:xfrm>
            <a:off x="1253950" y="2117400"/>
            <a:ext cx="1804800" cy="1360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62"/>
          <p:cNvSpPr/>
          <p:nvPr/>
        </p:nvSpPr>
        <p:spPr>
          <a:xfrm>
            <a:off x="2286075" y="3694675"/>
            <a:ext cx="1804800" cy="1360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62"/>
          <p:cNvSpPr/>
          <p:nvPr/>
        </p:nvSpPr>
        <p:spPr>
          <a:xfrm>
            <a:off x="3298850" y="5290725"/>
            <a:ext cx="1804800" cy="1360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3" name="Google Shape;36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613" y="1059364"/>
            <a:ext cx="1326129" cy="4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9725" y="2479596"/>
            <a:ext cx="753225" cy="63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2"/>
          <p:cNvPicPr preferRelativeResize="0"/>
          <p:nvPr/>
        </p:nvPicPr>
        <p:blipFill rotWithShape="1">
          <a:blip r:embed="rId6">
            <a:alphaModFix/>
          </a:blip>
          <a:srcRect l="7095" t="14651" r="7009" b="12853"/>
          <a:stretch/>
        </p:blipFill>
        <p:spPr>
          <a:xfrm>
            <a:off x="3673713" y="5721225"/>
            <a:ext cx="1055075" cy="4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2"/>
          <p:cNvSpPr txBox="1"/>
          <p:nvPr/>
        </p:nvSpPr>
        <p:spPr>
          <a:xfrm>
            <a:off x="2420250" y="824275"/>
            <a:ext cx="6723750" cy="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‘ADD DEVICE’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vyberte zařízení (</a:t>
            </a:r>
            <a:r>
              <a:rPr lang="cs-CZ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pro připojení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62"/>
          <p:cNvSpPr txBox="1"/>
          <p:nvPr/>
        </p:nvSpPr>
        <p:spPr>
          <a:xfrm>
            <a:off x="4321500" y="4125175"/>
            <a:ext cx="4303500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‘CONNECT’</a:t>
            </a: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 připojení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62"/>
          <p:cNvSpPr txBox="1"/>
          <p:nvPr/>
        </p:nvSpPr>
        <p:spPr>
          <a:xfrm>
            <a:off x="5371650" y="5552275"/>
            <a:ext cx="3707700" cy="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‘Pair’</a:t>
            </a: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 spárování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62"/>
          <p:cNvSpPr/>
          <p:nvPr/>
        </p:nvSpPr>
        <p:spPr>
          <a:xfrm>
            <a:off x="149350" y="1020600"/>
            <a:ext cx="498600" cy="499500"/>
          </a:xfrm>
          <a:prstGeom prst="ellipse">
            <a:avLst/>
          </a:prstGeom>
          <a:solidFill>
            <a:srgbClr val="FFCC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62"/>
          <p:cNvSpPr/>
          <p:nvPr/>
        </p:nvSpPr>
        <p:spPr>
          <a:xfrm>
            <a:off x="912575" y="2547900"/>
            <a:ext cx="498600" cy="499500"/>
          </a:xfrm>
          <a:prstGeom prst="ellipse">
            <a:avLst/>
          </a:prstGeom>
          <a:solidFill>
            <a:srgbClr val="FFCC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1" name="Google Shape;371;p62"/>
          <p:cNvSpPr/>
          <p:nvPr/>
        </p:nvSpPr>
        <p:spPr>
          <a:xfrm>
            <a:off x="1995400" y="4113975"/>
            <a:ext cx="498600" cy="499500"/>
          </a:xfrm>
          <a:prstGeom prst="ellipse">
            <a:avLst/>
          </a:prstGeom>
          <a:solidFill>
            <a:srgbClr val="FFCC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62"/>
          <p:cNvSpPr/>
          <p:nvPr/>
        </p:nvSpPr>
        <p:spPr>
          <a:xfrm>
            <a:off x="3058750" y="5721225"/>
            <a:ext cx="498600" cy="499500"/>
          </a:xfrm>
          <a:prstGeom prst="ellipse">
            <a:avLst/>
          </a:prstGeom>
          <a:solidFill>
            <a:srgbClr val="FFCC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3" name="Google Shape;373;p62"/>
          <p:cNvPicPr preferRelativeResize="0"/>
          <p:nvPr/>
        </p:nvPicPr>
        <p:blipFill rotWithShape="1">
          <a:blip r:embed="rId7">
            <a:alphaModFix/>
          </a:blip>
          <a:srcRect l="20863" t="74077" r="61883" b="6741"/>
          <a:stretch/>
        </p:blipFill>
        <p:spPr>
          <a:xfrm>
            <a:off x="2720800" y="4296538"/>
            <a:ext cx="995200" cy="2040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4" name="Google Shape;374;p62"/>
          <p:cNvSpPr txBox="1"/>
          <p:nvPr/>
        </p:nvSpPr>
        <p:spPr>
          <a:xfrm>
            <a:off x="3234075" y="2661300"/>
            <a:ext cx="5845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Připojte baterii </a:t>
            </a:r>
            <a:r>
              <a:rPr lang="en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62"/>
          <p:cNvSpPr/>
          <p:nvPr/>
        </p:nvSpPr>
        <p:spPr>
          <a:xfrm>
            <a:off x="4416700" y="0"/>
            <a:ext cx="47274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Přehled procesu připojení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3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plocha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2" name="Google Shape;38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025" y="2478100"/>
            <a:ext cx="3591425" cy="4094225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83" name="Google Shape;383;p63"/>
          <p:cNvCxnSpPr/>
          <p:nvPr/>
        </p:nvCxnSpPr>
        <p:spPr>
          <a:xfrm flipH="1">
            <a:off x="3247175" y="3316300"/>
            <a:ext cx="1639200" cy="12573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4" name="Google Shape;384;p63"/>
          <p:cNvCxnSpPr>
            <a:stCxn id="385" idx="1"/>
          </p:cNvCxnSpPr>
          <p:nvPr/>
        </p:nvCxnSpPr>
        <p:spPr>
          <a:xfrm flipH="1">
            <a:off x="3350975" y="4537354"/>
            <a:ext cx="1535400" cy="6483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" name="Google Shape;386;p63"/>
          <p:cNvCxnSpPr>
            <a:stCxn id="387" idx="1"/>
          </p:cNvCxnSpPr>
          <p:nvPr/>
        </p:nvCxnSpPr>
        <p:spPr>
          <a:xfrm rot="10800000">
            <a:off x="3350975" y="5683871"/>
            <a:ext cx="1535400" cy="690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8" name="Google Shape;388;p63"/>
          <p:cNvSpPr/>
          <p:nvPr/>
        </p:nvSpPr>
        <p:spPr>
          <a:xfrm>
            <a:off x="4886375" y="2813050"/>
            <a:ext cx="3387600" cy="1006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Události (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Events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vstupy z tlačítek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u spouští akce.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63"/>
          <p:cNvSpPr/>
          <p:nvPr/>
        </p:nvSpPr>
        <p:spPr>
          <a:xfrm>
            <a:off x="4886375" y="4034104"/>
            <a:ext cx="3387600" cy="1006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Akce (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Actions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všechny výstupy z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63"/>
          <p:cNvSpPr/>
          <p:nvPr/>
        </p:nvSpPr>
        <p:spPr>
          <a:xfrm>
            <a:off x="4886375" y="5249621"/>
            <a:ext cx="3387600" cy="1006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Hodnoty (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Values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všechna data z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63"/>
          <p:cNvSpPr/>
          <p:nvPr/>
        </p:nvSpPr>
        <p:spPr>
          <a:xfrm>
            <a:off x="1888525" y="975075"/>
            <a:ext cx="3180900" cy="1185000"/>
          </a:xfrm>
          <a:prstGeom prst="wedgeRoundRectCallout">
            <a:avLst>
              <a:gd name="adj1" fmla="val -61842"/>
              <a:gd name="adj2" fmla="val 18573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má nyní svou vlastní kartu s nabídkou programovacích bloků.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0" name="Google Shape;390;p63"/>
          <p:cNvPicPr preferRelativeResize="0"/>
          <p:nvPr/>
        </p:nvPicPr>
        <p:blipFill rotWithShape="1">
          <a:blip r:embed="rId5">
            <a:alphaModFix/>
          </a:blip>
          <a:srcRect b="37449"/>
          <a:stretch/>
        </p:blipFill>
        <p:spPr>
          <a:xfrm flipH="1">
            <a:off x="425600" y="938700"/>
            <a:ext cx="1119250" cy="14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38" y="2061325"/>
            <a:ext cx="8798326" cy="43219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6" name="Google Shape;396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4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plocha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64"/>
          <p:cNvSpPr txBox="1"/>
          <p:nvPr/>
        </p:nvSpPr>
        <p:spPr>
          <a:xfrm>
            <a:off x="183974" y="732325"/>
            <a:ext cx="8787189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Všechny programovací bloky (příkazy) lze z nabídky přetáhnout na pracovní plochu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9" name="Google Shape;399;p64"/>
          <p:cNvCxnSpPr/>
          <p:nvPr/>
        </p:nvCxnSpPr>
        <p:spPr>
          <a:xfrm>
            <a:off x="2678050" y="3139475"/>
            <a:ext cx="2596800" cy="8505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65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plocha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6" name="Google Shape;40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6499" y="4962900"/>
            <a:ext cx="895066" cy="1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5"/>
          <p:cNvSpPr txBox="1"/>
          <p:nvPr/>
        </p:nvSpPr>
        <p:spPr>
          <a:xfrm>
            <a:off x="291400" y="595500"/>
            <a:ext cx="77817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Rozbalovací nabídky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8" name="Google Shape;408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9750" y="1681625"/>
            <a:ext cx="4621000" cy="132580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5"/>
          <p:cNvSpPr/>
          <p:nvPr/>
        </p:nvSpPr>
        <p:spPr>
          <a:xfrm>
            <a:off x="1160224" y="4943480"/>
            <a:ext cx="5850175" cy="1577522"/>
          </a:xfrm>
          <a:prstGeom prst="wedgeRoundRectCallout">
            <a:avLst>
              <a:gd name="adj1" fmla="val -55107"/>
              <a:gd name="adj2" fmla="val 5184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Tento blok má dvě rozbalovací nabídky:</a:t>
            </a:r>
          </a:p>
          <a:p>
            <a:pPr lvl="0"/>
            <a:endParaRPr lang="cs-CZ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 Změna vstupního tlačítka A / B.</a:t>
            </a:r>
          </a:p>
          <a:p>
            <a:pPr lvl="0"/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Změna ze „stisknuto“ (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pressed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) na „uvolněno“ (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released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0" name="Google Shape;410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4725" y="3489751"/>
            <a:ext cx="4506026" cy="1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5"/>
          <p:cNvSpPr/>
          <p:nvPr/>
        </p:nvSpPr>
        <p:spPr>
          <a:xfrm>
            <a:off x="1849238" y="1848750"/>
            <a:ext cx="497700" cy="460200"/>
          </a:xfrm>
          <a:prstGeom prst="ellipse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65"/>
          <p:cNvSpPr/>
          <p:nvPr/>
        </p:nvSpPr>
        <p:spPr>
          <a:xfrm>
            <a:off x="1849238" y="3546650"/>
            <a:ext cx="497700" cy="460200"/>
          </a:xfrm>
          <a:prstGeom prst="ellipse">
            <a:avLst/>
          </a:prstGeom>
          <a:solidFill>
            <a:srgbClr val="EEECE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6"/>
          <p:cNvSpPr/>
          <p:nvPr/>
        </p:nvSpPr>
        <p:spPr>
          <a:xfrm>
            <a:off x="5807200" y="0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 plocha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66"/>
          <p:cNvSpPr/>
          <p:nvPr/>
        </p:nvSpPr>
        <p:spPr>
          <a:xfrm>
            <a:off x="2921550" y="2675975"/>
            <a:ext cx="5752800" cy="3132158"/>
          </a:xfrm>
          <a:prstGeom prst="wedgeRoundRectCallout">
            <a:avLst>
              <a:gd name="adj1" fmla="val -61190"/>
              <a:gd name="adj2" fmla="val -1682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Když jsou k sobě připojeny dva bloky, uslyšíte zvuk zapojení – „</a:t>
            </a:r>
            <a:r>
              <a:rPr lang="cs-CZ" sz="2400" dirty="0" err="1">
                <a:latin typeface="Montserrat"/>
                <a:ea typeface="Montserrat"/>
                <a:cs typeface="Montserrat"/>
                <a:sym typeface="Montserrat"/>
              </a:rPr>
              <a:t>snap</a:t>
            </a: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  <a:p>
            <a:pPr lvl="0">
              <a:lnSpc>
                <a:spcPct val="115000"/>
              </a:lnSpc>
            </a:pPr>
            <a:endParaRPr lang="cs-CZ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Stejně jako bloky SAM LABS také </a:t>
            </a:r>
            <a:r>
              <a:rPr lang="cs-CZ" sz="2400" dirty="0" err="1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2400" dirty="0">
                <a:latin typeface="Montserrat"/>
                <a:ea typeface="Montserrat"/>
                <a:cs typeface="Montserrat"/>
                <a:sym typeface="Montserrat"/>
              </a:rPr>
              <a:t> bloky lze zapojovat do sebe (zacvaknutí programovacích bloků).</a:t>
            </a:r>
          </a:p>
        </p:txBody>
      </p:sp>
      <p:pic>
        <p:nvPicPr>
          <p:cNvPr id="420" name="Google Shape;420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9625" y="2164650"/>
            <a:ext cx="1980600" cy="41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6"/>
          <p:cNvSpPr txBox="1"/>
          <p:nvPr/>
        </p:nvSpPr>
        <p:spPr>
          <a:xfrm>
            <a:off x="458325" y="645313"/>
            <a:ext cx="77817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Zapojení bloků kódu</a:t>
            </a:r>
          </a:p>
          <a:p>
            <a:pPr lvl="0"/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cs-CZ" sz="3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Snap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/>
          <p:nvPr/>
        </p:nvSpPr>
        <p:spPr>
          <a:xfrm>
            <a:off x="226425" y="1636800"/>
            <a:ext cx="4228200" cy="33876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 bloku najdete v záložce 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‘micro:bit’ ‘Events’?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67"/>
          <p:cNvSpPr/>
          <p:nvPr/>
        </p:nvSpPr>
        <p:spPr>
          <a:xfrm>
            <a:off x="4684625" y="0"/>
            <a:ext cx="4459200" cy="585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Kontrola porozumění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8" name="Google Shape;428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7"/>
          <p:cNvSpPr/>
          <p:nvPr/>
        </p:nvSpPr>
        <p:spPr>
          <a:xfrm>
            <a:off x="1886175" y="966650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Q1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67"/>
          <p:cNvSpPr/>
          <p:nvPr/>
        </p:nvSpPr>
        <p:spPr>
          <a:xfrm>
            <a:off x="4684625" y="1636800"/>
            <a:ext cx="4228200" cy="33876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 bloků je v záložce </a:t>
            </a:r>
            <a:r>
              <a:rPr lang="en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‘micro:bit’ ‘Actions’?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67"/>
          <p:cNvSpPr/>
          <p:nvPr/>
        </p:nvSpPr>
        <p:spPr>
          <a:xfrm>
            <a:off x="6289825" y="966650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Q2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67"/>
          <p:cNvSpPr/>
          <p:nvPr/>
        </p:nvSpPr>
        <p:spPr>
          <a:xfrm>
            <a:off x="5184474" y="5410550"/>
            <a:ext cx="2355000" cy="1196100"/>
          </a:xfrm>
          <a:prstGeom prst="wedgeRoundRectCallout">
            <a:avLst>
              <a:gd name="adj1" fmla="val 65568"/>
              <a:gd name="adj2" fmla="val 26660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Řešení najdete ve 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Workbench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3" name="Google Shape;433;p67"/>
          <p:cNvPicPr preferRelativeResize="0"/>
          <p:nvPr/>
        </p:nvPicPr>
        <p:blipFill rotWithShape="1">
          <a:blip r:embed="rId4">
            <a:alphaModFix/>
          </a:blip>
          <a:srcRect l="-16129" t="-4683" r="-7755" b="32627"/>
          <a:stretch/>
        </p:blipFill>
        <p:spPr>
          <a:xfrm>
            <a:off x="7775275" y="5562950"/>
            <a:ext cx="1092676" cy="12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8"/>
          <p:cNvSpPr/>
          <p:nvPr/>
        </p:nvSpPr>
        <p:spPr>
          <a:xfrm>
            <a:off x="226425" y="1789200"/>
            <a:ext cx="4228200" cy="33435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 bloku najdete v záložce ‘micro:bit’ ‘Events’?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143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 startAt="2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68"/>
          <p:cNvSpPr/>
          <p:nvPr/>
        </p:nvSpPr>
        <p:spPr>
          <a:xfrm>
            <a:off x="4684625" y="1789200"/>
            <a:ext cx="4228200" cy="3343500"/>
          </a:xfrm>
          <a:prstGeom prst="roundRect">
            <a:avLst>
              <a:gd name="adj" fmla="val 8418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 bloků je v záložce ‘</a:t>
            </a:r>
            <a:r>
              <a:rPr lang="cs-CZ" sz="25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’ ‘</a:t>
            </a:r>
            <a:r>
              <a:rPr lang="cs-CZ" sz="25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Actions</a:t>
            </a: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’?</a:t>
            </a:r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AutoNum type="alphaLcPeriod" startAt="3"/>
            </a:pPr>
            <a:r>
              <a:rPr lang="en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0" name="Google Shape;44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9189" y="4535074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114" y="4477499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8"/>
          <p:cNvSpPr/>
          <p:nvPr/>
        </p:nvSpPr>
        <p:spPr>
          <a:xfrm>
            <a:off x="4684625" y="0"/>
            <a:ext cx="4459200" cy="585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Kontrola porozumění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68"/>
          <p:cNvSpPr/>
          <p:nvPr/>
        </p:nvSpPr>
        <p:spPr>
          <a:xfrm>
            <a:off x="1886175" y="1102575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A1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6269950" y="1102575"/>
            <a:ext cx="908700" cy="8214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A2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1"/>
          <p:cNvSpPr txBox="1"/>
          <p:nvPr/>
        </p:nvSpPr>
        <p:spPr>
          <a:xfrm>
            <a:off x="1827775" y="3812575"/>
            <a:ext cx="4202700" cy="961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0" tIns="210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cs-CZ" sz="4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Naučme se</a:t>
            </a:r>
            <a:endParaRPr sz="4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350" y="1232475"/>
            <a:ext cx="2497064" cy="526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69"/>
          <p:cNvPicPr preferRelativeResize="0"/>
          <p:nvPr/>
        </p:nvPicPr>
        <p:blipFill rotWithShape="1">
          <a:blip r:embed="rId3">
            <a:alphaModFix/>
          </a:blip>
          <a:srcRect r="41290" b="44487"/>
          <a:stretch/>
        </p:blipFill>
        <p:spPr>
          <a:xfrm>
            <a:off x="1751575" y="3793300"/>
            <a:ext cx="4421673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9"/>
          <p:cNvSpPr txBox="1"/>
          <p:nvPr/>
        </p:nvSpPr>
        <p:spPr>
          <a:xfrm>
            <a:off x="1751575" y="3812575"/>
            <a:ext cx="42027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0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 	</a:t>
            </a:r>
            <a:r>
              <a:rPr lang="cs-CZ" sz="4000" b="1" dirty="0"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40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2" name="Google Shape;45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523" y="1637412"/>
            <a:ext cx="3254275" cy="44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9"/>
          <p:cNvSpPr/>
          <p:nvPr/>
        </p:nvSpPr>
        <p:spPr>
          <a:xfrm>
            <a:off x="423975" y="2400025"/>
            <a:ext cx="4149300" cy="1112400"/>
          </a:xfrm>
          <a:prstGeom prst="wedgeRoundRectCallout">
            <a:avLst>
              <a:gd name="adj1" fmla="val 62820"/>
              <a:gd name="adj2" fmla="val 3857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Teď je řada na Vás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53" y="1249975"/>
            <a:ext cx="7981575" cy="4506618"/>
          </a:xfrm>
          <a:prstGeom prst="rect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9" name="Google Shape;459;p70"/>
          <p:cNvSpPr/>
          <p:nvPr/>
        </p:nvSpPr>
        <p:spPr>
          <a:xfrm>
            <a:off x="7159875" y="3087125"/>
            <a:ext cx="1575900" cy="1121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Ze záložky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‘micro:bit’ ‘Events’ </a:t>
            </a:r>
            <a:endParaRPr sz="1800" dirty="0"/>
          </a:p>
        </p:txBody>
      </p:sp>
      <p:cxnSp>
        <p:nvCxnSpPr>
          <p:cNvPr id="460" name="Google Shape;460;p70"/>
          <p:cNvCxnSpPr>
            <a:stCxn id="459" idx="1"/>
          </p:cNvCxnSpPr>
          <p:nvPr/>
        </p:nvCxnSpPr>
        <p:spPr>
          <a:xfrm rot="10800000">
            <a:off x="6168675" y="2393375"/>
            <a:ext cx="991200" cy="12546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61" name="Google Shape;461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70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3" name="Google Shape;463;p70"/>
          <p:cNvCxnSpPr/>
          <p:nvPr/>
        </p:nvCxnSpPr>
        <p:spPr>
          <a:xfrm>
            <a:off x="1545750" y="2129250"/>
            <a:ext cx="1356300" cy="2061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71"/>
          <p:cNvPicPr preferRelativeResize="0"/>
          <p:nvPr/>
        </p:nvPicPr>
        <p:blipFill rotWithShape="1">
          <a:blip r:embed="rId3">
            <a:alphaModFix/>
          </a:blip>
          <a:srcRect t="1748"/>
          <a:stretch/>
        </p:blipFill>
        <p:spPr>
          <a:xfrm>
            <a:off x="815675" y="971924"/>
            <a:ext cx="7374649" cy="3914775"/>
          </a:xfrm>
          <a:prstGeom prst="rect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9" name="Google Shape;469;p71"/>
          <p:cNvSpPr/>
          <p:nvPr/>
        </p:nvSpPr>
        <p:spPr>
          <a:xfrm>
            <a:off x="6930875" y="3539025"/>
            <a:ext cx="1575900" cy="1121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Ze záložky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‘micro:bit’ ‘Actions’ </a:t>
            </a:r>
            <a:endParaRPr sz="1800" dirty="0"/>
          </a:p>
        </p:txBody>
      </p:sp>
      <p:pic>
        <p:nvPicPr>
          <p:cNvPr id="470" name="Google Shape;470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71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71"/>
          <p:cNvSpPr/>
          <p:nvPr/>
        </p:nvSpPr>
        <p:spPr>
          <a:xfrm>
            <a:off x="1296124" y="5134225"/>
            <a:ext cx="5180875" cy="1121700"/>
          </a:xfrm>
          <a:prstGeom prst="wedgeRoundRectCallout">
            <a:avLst>
              <a:gd name="adj1" fmla="val -59869"/>
              <a:gd name="adj2" fmla="val -263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latin typeface="Montserrat"/>
                <a:ea typeface="Montserrat"/>
                <a:cs typeface="Montserrat"/>
                <a:sym typeface="Montserrat"/>
              </a:rPr>
              <a:t>Základním obrázkem zobrazeným na </a:t>
            </a: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2200" dirty="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200" dirty="0">
                <a:latin typeface="Montserrat"/>
                <a:ea typeface="Montserrat"/>
                <a:cs typeface="Montserrat"/>
                <a:sym typeface="Montserrat"/>
              </a:rPr>
              <a:t>je srdce</a:t>
            </a: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3" name="Google Shape;473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99" y="4886700"/>
            <a:ext cx="895066" cy="188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71"/>
          <p:cNvCxnSpPr/>
          <p:nvPr/>
        </p:nvCxnSpPr>
        <p:spPr>
          <a:xfrm rot="10800000">
            <a:off x="5714975" y="2590400"/>
            <a:ext cx="1185900" cy="11472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5" name="Google Shape;475;p71"/>
          <p:cNvCxnSpPr/>
          <p:nvPr/>
        </p:nvCxnSpPr>
        <p:spPr>
          <a:xfrm>
            <a:off x="1950625" y="2029200"/>
            <a:ext cx="1686600" cy="4515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75" y="1126347"/>
            <a:ext cx="5694225" cy="517562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2"/>
          <p:cNvSpPr/>
          <p:nvPr/>
        </p:nvSpPr>
        <p:spPr>
          <a:xfrm>
            <a:off x="1311775" y="3746717"/>
            <a:ext cx="2405092" cy="15242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Kurzorem najeďte na vybraný obrázek – zobrazí se jeho jméno.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72"/>
          <p:cNvSpPr/>
          <p:nvPr/>
        </p:nvSpPr>
        <p:spPr>
          <a:xfrm>
            <a:off x="6329175" y="995075"/>
            <a:ext cx="2575500" cy="14646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Kliknutím na šipku otevřete rozevírací nabídku dostupných obrázků.</a:t>
            </a:r>
            <a:endParaRPr sz="1800" dirty="0"/>
          </a:p>
        </p:txBody>
      </p:sp>
      <p:cxnSp>
        <p:nvCxnSpPr>
          <p:cNvPr id="483" name="Google Shape;483;p72"/>
          <p:cNvCxnSpPr>
            <a:stCxn id="482" idx="1"/>
          </p:cNvCxnSpPr>
          <p:nvPr/>
        </p:nvCxnSpPr>
        <p:spPr>
          <a:xfrm flipH="1">
            <a:off x="5689875" y="1727375"/>
            <a:ext cx="639300" cy="1044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84" name="Google Shape;484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2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72"/>
          <p:cNvSpPr/>
          <p:nvPr/>
        </p:nvSpPr>
        <p:spPr>
          <a:xfrm>
            <a:off x="5994500" y="843438"/>
            <a:ext cx="5154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72"/>
          <p:cNvSpPr/>
          <p:nvPr/>
        </p:nvSpPr>
        <p:spPr>
          <a:xfrm>
            <a:off x="1311775" y="5502754"/>
            <a:ext cx="2405092" cy="901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Kliknutím na obrázek ho vyberete.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8" name="Google Shape;488;p72"/>
          <p:cNvCxnSpPr>
            <a:cxnSpLocks/>
          </p:cNvCxnSpPr>
          <p:nvPr/>
        </p:nvCxnSpPr>
        <p:spPr>
          <a:xfrm flipV="1">
            <a:off x="2302933" y="4725325"/>
            <a:ext cx="2024242" cy="295134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9" name="Google Shape;489;p72"/>
          <p:cNvSpPr/>
          <p:nvPr/>
        </p:nvSpPr>
        <p:spPr>
          <a:xfrm>
            <a:off x="876575" y="3560250"/>
            <a:ext cx="5154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72"/>
          <p:cNvSpPr/>
          <p:nvPr/>
        </p:nvSpPr>
        <p:spPr>
          <a:xfrm>
            <a:off x="876575" y="5381963"/>
            <a:ext cx="5154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75" y="1044800"/>
            <a:ext cx="8702849" cy="2702056"/>
          </a:xfrm>
          <a:prstGeom prst="rect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96" name="Google Shape;496;p73"/>
          <p:cNvCxnSpPr/>
          <p:nvPr/>
        </p:nvCxnSpPr>
        <p:spPr>
          <a:xfrm rot="10800000">
            <a:off x="5188525" y="1954925"/>
            <a:ext cx="1369800" cy="10674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97" name="Google Shape;497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3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9" name="Google Shape;499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3420" y="4501650"/>
            <a:ext cx="2144575" cy="181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0" name="Google Shape;500;p73"/>
          <p:cNvCxnSpPr/>
          <p:nvPr/>
        </p:nvCxnSpPr>
        <p:spPr>
          <a:xfrm>
            <a:off x="3458975" y="5248375"/>
            <a:ext cx="699300" cy="1947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1" name="Google Shape;501;p73"/>
          <p:cNvSpPr/>
          <p:nvPr/>
        </p:nvSpPr>
        <p:spPr>
          <a:xfrm>
            <a:off x="6286799" y="3035724"/>
            <a:ext cx="2144575" cy="1255901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‘RUN’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 spuštění programu</a:t>
            </a:r>
            <a:endParaRPr sz="1800" dirty="0"/>
          </a:p>
        </p:txBody>
      </p:sp>
      <p:sp>
        <p:nvSpPr>
          <p:cNvPr id="502" name="Google Shape;502;p73"/>
          <p:cNvSpPr/>
          <p:nvPr/>
        </p:nvSpPr>
        <p:spPr>
          <a:xfrm>
            <a:off x="1320191" y="5085725"/>
            <a:ext cx="2278142" cy="12271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Zmáčknutím tlačítka 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‘A’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otestujte program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/>
          </a:p>
        </p:txBody>
      </p:sp>
      <p:sp>
        <p:nvSpPr>
          <p:cNvPr id="503" name="Google Shape;503;p73"/>
          <p:cNvSpPr/>
          <p:nvPr/>
        </p:nvSpPr>
        <p:spPr>
          <a:xfrm>
            <a:off x="5896375" y="2873525"/>
            <a:ext cx="5154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73"/>
          <p:cNvSpPr/>
          <p:nvPr/>
        </p:nvSpPr>
        <p:spPr>
          <a:xfrm>
            <a:off x="904838" y="4907850"/>
            <a:ext cx="515400" cy="4995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73"/>
          <p:cNvSpPr/>
          <p:nvPr/>
        </p:nvSpPr>
        <p:spPr>
          <a:xfrm>
            <a:off x="3872450" y="1559025"/>
            <a:ext cx="1506900" cy="4590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3"/>
          <p:cNvSpPr/>
          <p:nvPr/>
        </p:nvSpPr>
        <p:spPr>
          <a:xfrm>
            <a:off x="4223500" y="5131175"/>
            <a:ext cx="607200" cy="7338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4"/>
          <p:cNvPicPr preferRelativeResize="0"/>
          <p:nvPr/>
        </p:nvPicPr>
        <p:blipFill rotWithShape="1">
          <a:blip r:embed="rId3">
            <a:alphaModFix/>
          </a:blip>
          <a:srcRect l="42643" t="15187" r="42611" b="79331"/>
          <a:stretch/>
        </p:blipFill>
        <p:spPr>
          <a:xfrm>
            <a:off x="5115013" y="2959600"/>
            <a:ext cx="3365899" cy="61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74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4" name="Google Shape;514;p74"/>
          <p:cNvPicPr preferRelativeResize="0"/>
          <p:nvPr/>
        </p:nvPicPr>
        <p:blipFill rotWithShape="1">
          <a:blip r:embed="rId5">
            <a:alphaModFix/>
          </a:blip>
          <a:srcRect l="42687" t="15079" r="42538" b="79598"/>
          <a:stretch/>
        </p:blipFill>
        <p:spPr>
          <a:xfrm>
            <a:off x="815675" y="2969117"/>
            <a:ext cx="3278748" cy="57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9900" y="4758461"/>
            <a:ext cx="995200" cy="209953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4"/>
          <p:cNvSpPr/>
          <p:nvPr/>
        </p:nvSpPr>
        <p:spPr>
          <a:xfrm>
            <a:off x="2768750" y="4838925"/>
            <a:ext cx="4962900" cy="1761900"/>
          </a:xfrm>
          <a:prstGeom prst="wedgeRoundRectCallout">
            <a:avLst>
              <a:gd name="adj1" fmla="val 56406"/>
              <a:gd name="adj2" fmla="val -9562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Když je program spuštěn, tlačítko „RUN“ se změní na „STOP“.</a:t>
            </a:r>
          </a:p>
          <a:p>
            <a:pPr lvl="0"/>
            <a:endParaRPr lang="cs-CZ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Po dokončení testování můžete zastavit běh programu.</a:t>
            </a:r>
          </a:p>
        </p:txBody>
      </p:sp>
      <p:cxnSp>
        <p:nvCxnSpPr>
          <p:cNvPr id="517" name="Google Shape;517;p74"/>
          <p:cNvCxnSpPr>
            <a:endCxn id="511" idx="1"/>
          </p:cNvCxnSpPr>
          <p:nvPr/>
        </p:nvCxnSpPr>
        <p:spPr>
          <a:xfrm>
            <a:off x="4094413" y="3266925"/>
            <a:ext cx="1020600" cy="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8" name="Google Shape;518;p74"/>
          <p:cNvSpPr/>
          <p:nvPr/>
        </p:nvSpPr>
        <p:spPr>
          <a:xfrm>
            <a:off x="1337725" y="705000"/>
            <a:ext cx="2904900" cy="704400"/>
          </a:xfrm>
          <a:prstGeom prst="wedgeRoundRectCallout">
            <a:avLst>
              <a:gd name="adj1" fmla="val -62643"/>
              <a:gd name="adj2" fmla="val 39057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Otestujte program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9" name="Google Shape;519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9300" y="611400"/>
            <a:ext cx="926308" cy="195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5"/>
          <p:cNvSpPr/>
          <p:nvPr/>
        </p:nvSpPr>
        <p:spPr>
          <a:xfrm>
            <a:off x="881975" y="2038800"/>
            <a:ext cx="4943400" cy="2727300"/>
          </a:xfrm>
          <a:prstGeom prst="wedgeRoundRectCallout">
            <a:avLst>
              <a:gd name="adj1" fmla="val 64489"/>
              <a:gd name="adj2" fmla="val -1155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Reflexe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můžu změnit obrázek na </a:t>
            </a: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s-CZ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test</a:t>
            </a:r>
            <a:r>
              <a:rPr lang="cs-CZ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ovat</a:t>
            </a: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jeho zobrazení</a:t>
            </a: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5" name="Google Shape;525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640075" y="1443725"/>
            <a:ext cx="2177600" cy="46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6"/>
          <p:cNvSpPr/>
          <p:nvPr/>
        </p:nvSpPr>
        <p:spPr>
          <a:xfrm>
            <a:off x="1034375" y="2076400"/>
            <a:ext cx="4943400" cy="2189700"/>
          </a:xfrm>
          <a:prstGeom prst="wedgeRoundRectCallout">
            <a:avLst>
              <a:gd name="adj1" fmla="val 64489"/>
              <a:gd name="adj2" fmla="val -1155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>
                <a:latin typeface="Montserrat"/>
                <a:ea typeface="Montserrat"/>
                <a:cs typeface="Montserrat"/>
                <a:sym typeface="Montserrat"/>
              </a:rPr>
              <a:t>Zvládnete vytvořit program, který na </a:t>
            </a:r>
            <a:r>
              <a:rPr lang="en" sz="2500" dirty="0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r>
              <a:rPr lang="cs-CZ" sz="2500" dirty="0">
                <a:latin typeface="Montserrat"/>
                <a:ea typeface="Montserrat"/>
                <a:cs typeface="Montserrat"/>
                <a:sym typeface="Montserrat"/>
              </a:rPr>
              <a:t>u zobrazí tvé jméno</a:t>
            </a:r>
            <a:r>
              <a:rPr lang="en" sz="2500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2" name="Google Shape;53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6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4" name="Google Shape;534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640075" y="1443725"/>
            <a:ext cx="2177600" cy="46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5650"/>
            <a:ext cx="8823773" cy="4309401"/>
          </a:xfrm>
          <a:prstGeom prst="rect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0" name="Google Shape;540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7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p77"/>
          <p:cNvSpPr/>
          <p:nvPr/>
        </p:nvSpPr>
        <p:spPr>
          <a:xfrm>
            <a:off x="1296050" y="5064500"/>
            <a:ext cx="5126400" cy="1245300"/>
          </a:xfrm>
          <a:prstGeom prst="wedgeRoundRectCallout">
            <a:avLst>
              <a:gd name="adj1" fmla="val -56456"/>
              <a:gd name="adj2" fmla="val -9536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2200" dirty="0">
                <a:latin typeface="Montserrat"/>
                <a:ea typeface="Montserrat"/>
                <a:cs typeface="Montserrat"/>
                <a:sym typeface="Montserrat"/>
              </a:rPr>
              <a:t>Chcete-li odstranit blok z pracovní plochy, klikněte na něj, přetáhněte jej a vložte do koše.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3" name="Google Shape;543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99" y="4886700"/>
            <a:ext cx="895066" cy="188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77"/>
          <p:cNvCxnSpPr>
            <a:endCxn id="545" idx="2"/>
          </p:cNvCxnSpPr>
          <p:nvPr/>
        </p:nvCxnSpPr>
        <p:spPr>
          <a:xfrm>
            <a:off x="5602575" y="3779075"/>
            <a:ext cx="2811000" cy="11208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5" name="Google Shape;545;p77"/>
          <p:cNvSpPr/>
          <p:nvPr/>
        </p:nvSpPr>
        <p:spPr>
          <a:xfrm>
            <a:off x="8413575" y="4594775"/>
            <a:ext cx="562500" cy="610200"/>
          </a:xfrm>
          <a:prstGeom prst="ellipse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78"/>
          <p:cNvPicPr preferRelativeResize="0"/>
          <p:nvPr/>
        </p:nvPicPr>
        <p:blipFill rotWithShape="1">
          <a:blip r:embed="rId3">
            <a:alphaModFix/>
          </a:blip>
          <a:srcRect t="21771" r="39795" b="41049"/>
          <a:stretch/>
        </p:blipFill>
        <p:spPr>
          <a:xfrm>
            <a:off x="473700" y="1428550"/>
            <a:ext cx="7962299" cy="2409825"/>
          </a:xfrm>
          <a:prstGeom prst="rect">
            <a:avLst/>
          </a:prstGeom>
          <a:noFill/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1" name="Google Shape;551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8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3" name="Google Shape;553;p78"/>
          <p:cNvSpPr/>
          <p:nvPr/>
        </p:nvSpPr>
        <p:spPr>
          <a:xfrm>
            <a:off x="1193050" y="5142075"/>
            <a:ext cx="2820000" cy="964200"/>
          </a:xfrm>
          <a:prstGeom prst="wedgeRoundRectCallout">
            <a:avLst>
              <a:gd name="adj1" fmla="val -58377"/>
              <a:gd name="adj2" fmla="val 3072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Základním textem je slovo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“word”.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4" name="Google Shape;554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92699" y="4886700"/>
            <a:ext cx="895066" cy="188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5" name="Google Shape;555;p78"/>
          <p:cNvCxnSpPr>
            <a:stCxn id="556" idx="1"/>
          </p:cNvCxnSpPr>
          <p:nvPr/>
        </p:nvCxnSpPr>
        <p:spPr>
          <a:xfrm rot="10800000">
            <a:off x="5397575" y="2903775"/>
            <a:ext cx="1685700" cy="12723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7" name="Google Shape;557;p78"/>
          <p:cNvCxnSpPr/>
          <p:nvPr/>
        </p:nvCxnSpPr>
        <p:spPr>
          <a:xfrm>
            <a:off x="1486050" y="2656075"/>
            <a:ext cx="1460400" cy="1368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6" name="Google Shape;556;p78"/>
          <p:cNvSpPr/>
          <p:nvPr/>
        </p:nvSpPr>
        <p:spPr>
          <a:xfrm>
            <a:off x="7083275" y="3615225"/>
            <a:ext cx="1575900" cy="1121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 nabídky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‘micro:bit’ ‘Actions’ 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2"/>
          <p:cNvSpPr txBox="1"/>
          <p:nvPr/>
        </p:nvSpPr>
        <p:spPr>
          <a:xfrm>
            <a:off x="323475" y="769713"/>
            <a:ext cx="7781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 je to 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micro:bit?</a:t>
            </a:r>
            <a:endParaRPr sz="3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52"/>
          <p:cNvSpPr/>
          <p:nvPr/>
        </p:nvSpPr>
        <p:spPr>
          <a:xfrm>
            <a:off x="5807100" y="-8312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Základní informace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8125" y="1686838"/>
            <a:ext cx="2918726" cy="24650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2"/>
          <p:cNvSpPr/>
          <p:nvPr/>
        </p:nvSpPr>
        <p:spPr>
          <a:xfrm>
            <a:off x="1482125" y="4355275"/>
            <a:ext cx="5458800" cy="2104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icro:bit </a:t>
            </a:r>
            <a:r>
              <a:rPr lang="cs-CZ" sz="2200" dirty="0">
                <a:latin typeface="Montserrat"/>
                <a:ea typeface="Montserrat"/>
                <a:cs typeface="Montserrat"/>
                <a:sym typeface="Montserrat"/>
              </a:rPr>
              <a:t>je kapesní počítač, který obsahuje</a:t>
            </a: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25 LED </a:t>
            </a:r>
            <a:r>
              <a:rPr lang="cs-CZ" sz="2200" dirty="0">
                <a:latin typeface="Montserrat"/>
                <a:ea typeface="Montserrat"/>
                <a:cs typeface="Montserrat"/>
                <a:sym typeface="Montserrat"/>
              </a:rPr>
              <a:t>světel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Font typeface="Montserrat"/>
              <a:buChar char="●"/>
            </a:pPr>
            <a:r>
              <a:rPr lang="en" sz="2200" dirty="0"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cs-CZ" sz="2200" dirty="0">
                <a:latin typeface="Montserrat"/>
                <a:ea typeface="Montserrat"/>
                <a:cs typeface="Montserrat"/>
                <a:sym typeface="Montserrat"/>
              </a:rPr>
              <a:t>programovatelná tlačítka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9250" y="2482100"/>
            <a:ext cx="2011297" cy="397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00" y="1681063"/>
            <a:ext cx="7777825" cy="21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9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5" name="Google Shape;565;p79"/>
          <p:cNvCxnSpPr>
            <a:cxnSpLocks/>
            <a:stCxn id="566" idx="0"/>
            <a:endCxn id="567" idx="4"/>
          </p:cNvCxnSpPr>
          <p:nvPr/>
        </p:nvCxnSpPr>
        <p:spPr>
          <a:xfrm flipH="1" flipV="1">
            <a:off x="6943900" y="3237050"/>
            <a:ext cx="533341" cy="1060075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6" name="Google Shape;566;p79"/>
          <p:cNvSpPr/>
          <p:nvPr/>
        </p:nvSpPr>
        <p:spPr>
          <a:xfrm>
            <a:off x="6149149" y="4297125"/>
            <a:ext cx="2656183" cy="1739608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Kliknutím do textového pole změníte text z „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word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“ na vaše jméno (zde například „Sam“).</a:t>
            </a:r>
            <a:endParaRPr sz="1800" dirty="0"/>
          </a:p>
        </p:txBody>
      </p:sp>
      <p:sp>
        <p:nvSpPr>
          <p:cNvPr id="567" name="Google Shape;567;p79"/>
          <p:cNvSpPr/>
          <p:nvPr/>
        </p:nvSpPr>
        <p:spPr>
          <a:xfrm>
            <a:off x="5903050" y="2519450"/>
            <a:ext cx="2081700" cy="7176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9"/>
          <p:cNvSpPr/>
          <p:nvPr/>
        </p:nvSpPr>
        <p:spPr>
          <a:xfrm>
            <a:off x="1204725" y="4871475"/>
            <a:ext cx="2395500" cy="1060200"/>
          </a:xfrm>
          <a:prstGeom prst="wedgeRoundRectCallout">
            <a:avLst>
              <a:gd name="adj1" fmla="val -64656"/>
              <a:gd name="adj2" fmla="val 39500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600" dirty="0">
                <a:latin typeface="Montserrat"/>
                <a:ea typeface="Montserrat"/>
                <a:cs typeface="Montserrat"/>
                <a:sym typeface="Montserrat"/>
              </a:rPr>
              <a:t>Poznámka: zobrazení </a:t>
            </a:r>
            <a:r>
              <a:rPr lang="cs-CZ" sz="1600" dirty="0" err="1">
                <a:latin typeface="Montserrat"/>
                <a:ea typeface="Montserrat"/>
                <a:cs typeface="Montserrat"/>
                <a:sym typeface="Montserrat"/>
              </a:rPr>
              <a:t>micro:bitu</a:t>
            </a:r>
            <a:r>
              <a:rPr lang="cs-CZ" sz="1600" dirty="0">
                <a:latin typeface="Montserrat"/>
                <a:ea typeface="Montserrat"/>
                <a:cs typeface="Montserrat"/>
                <a:sym typeface="Montserrat"/>
              </a:rPr>
              <a:t> má limit 20 znaků.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9" name="Google Shape;569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1" y="4967137"/>
            <a:ext cx="895066" cy="18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750" y="4583400"/>
            <a:ext cx="2235898" cy="18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0"/>
          <p:cNvSpPr/>
          <p:nvPr/>
        </p:nvSpPr>
        <p:spPr>
          <a:xfrm>
            <a:off x="6748500" y="0"/>
            <a:ext cx="2395500" cy="4590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Výzva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80"/>
          <p:cNvSpPr/>
          <p:nvPr/>
        </p:nvSpPr>
        <p:spPr>
          <a:xfrm>
            <a:off x="2139000" y="4714350"/>
            <a:ext cx="3142800" cy="1714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Text přidaný do bloku bude zobrazen posuvným pohybem na displeji 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micro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: bit.</a:t>
            </a:r>
            <a:endParaRPr sz="1800" dirty="0"/>
          </a:p>
        </p:txBody>
      </p:sp>
      <p:pic>
        <p:nvPicPr>
          <p:cNvPr id="578" name="Google Shape;578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300" y="2895525"/>
            <a:ext cx="5996049" cy="16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80"/>
          <p:cNvSpPr/>
          <p:nvPr/>
        </p:nvSpPr>
        <p:spPr>
          <a:xfrm>
            <a:off x="1166275" y="945775"/>
            <a:ext cx="2704200" cy="751800"/>
          </a:xfrm>
          <a:prstGeom prst="wedgeRoundRectCallout">
            <a:avLst>
              <a:gd name="adj1" fmla="val -58763"/>
              <a:gd name="adj2" fmla="val 555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Otestujte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program!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0" name="Google Shape;580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1" y="637912"/>
            <a:ext cx="895066" cy="188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1" name="Google Shape;581;p80"/>
          <p:cNvCxnSpPr/>
          <p:nvPr/>
        </p:nvCxnSpPr>
        <p:spPr>
          <a:xfrm>
            <a:off x="5794325" y="3971325"/>
            <a:ext cx="1067400" cy="14091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2" name="Google Shape;582;p80"/>
          <p:cNvCxnSpPr/>
          <p:nvPr/>
        </p:nvCxnSpPr>
        <p:spPr>
          <a:xfrm rot="10800000" flipH="1">
            <a:off x="4555975" y="3945450"/>
            <a:ext cx="875400" cy="7518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1"/>
          <p:cNvSpPr/>
          <p:nvPr/>
        </p:nvSpPr>
        <p:spPr>
          <a:xfrm>
            <a:off x="805775" y="2038800"/>
            <a:ext cx="4943400" cy="2626200"/>
          </a:xfrm>
          <a:prstGeom prst="wedgeRoundRectCallout">
            <a:avLst>
              <a:gd name="adj1" fmla="val 64489"/>
              <a:gd name="adj2" fmla="val -1155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</a:t>
            </a:r>
            <a:r>
              <a:rPr lang="cs-CZ" sz="30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xe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62630" lvl="0">
              <a:lnSpc>
                <a:spcPct val="115000"/>
              </a:lnSpc>
            </a:pPr>
            <a:r>
              <a:rPr lang="pl-PL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mohu zobrazit jiné jméno na micro:bitu?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8" name="Google Shape;58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640075" y="1443725"/>
            <a:ext cx="2177600" cy="46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2"/>
          <p:cNvSpPr/>
          <p:nvPr/>
        </p:nvSpPr>
        <p:spPr>
          <a:xfrm>
            <a:off x="6120650" y="1355700"/>
            <a:ext cx="2575200" cy="31794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5" name="Google Shape;595;p82"/>
          <p:cNvSpPr/>
          <p:nvPr/>
        </p:nvSpPr>
        <p:spPr>
          <a:xfrm>
            <a:off x="3266850" y="1355701"/>
            <a:ext cx="2575200" cy="31794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6" name="Google Shape;59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6075" y="159747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6888" y="159747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694" y="159747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850" y="1597463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82"/>
          <p:cNvSpPr/>
          <p:nvPr/>
        </p:nvSpPr>
        <p:spPr>
          <a:xfrm>
            <a:off x="413050" y="1355701"/>
            <a:ext cx="2575200" cy="31794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1" name="Google Shape;60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107" y="159747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013" y="1597463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82"/>
          <p:cNvSpPr txBox="1"/>
          <p:nvPr/>
        </p:nvSpPr>
        <p:spPr>
          <a:xfrm>
            <a:off x="3266850" y="2430113"/>
            <a:ext cx="25752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změnit zobrazení obrázku a vybrat obrázek jiný?</a:t>
            </a:r>
            <a:endParaRPr sz="1800" dirty="0"/>
          </a:p>
        </p:txBody>
      </p:sp>
      <p:sp>
        <p:nvSpPr>
          <p:cNvPr id="604" name="Google Shape;604;p82"/>
          <p:cNvSpPr txBox="1"/>
          <p:nvPr/>
        </p:nvSpPr>
        <p:spPr>
          <a:xfrm>
            <a:off x="413063" y="2423938"/>
            <a:ext cx="25752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nastavit akci tak, aby fungovala stisknutím tlačítka 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micro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bit „B“?</a:t>
            </a:r>
            <a:endParaRPr sz="1800" dirty="0"/>
          </a:p>
        </p:txBody>
      </p:sp>
      <p:sp>
        <p:nvSpPr>
          <p:cNvPr id="605" name="Google Shape;605;p82"/>
          <p:cNvSpPr txBox="1"/>
          <p:nvPr/>
        </p:nvSpPr>
        <p:spPr>
          <a:xfrm>
            <a:off x="6120650" y="2486250"/>
            <a:ext cx="2610300" cy="1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Můžete na pracovní ploše vedle sebe naprogramovat dvě události a dvě akce?</a:t>
            </a:r>
            <a:endParaRPr sz="1800" dirty="0"/>
          </a:p>
        </p:txBody>
      </p:sp>
      <p:sp>
        <p:nvSpPr>
          <p:cNvPr id="606" name="Google Shape;606;p82"/>
          <p:cNvSpPr/>
          <p:nvPr/>
        </p:nvSpPr>
        <p:spPr>
          <a:xfrm>
            <a:off x="4933150" y="0"/>
            <a:ext cx="4211400" cy="4995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Rozšiřující výzvy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7" name="Google Shape;607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2"/>
          <p:cNvSpPr/>
          <p:nvPr/>
        </p:nvSpPr>
        <p:spPr>
          <a:xfrm>
            <a:off x="4284025" y="5391300"/>
            <a:ext cx="3210300" cy="561900"/>
          </a:xfrm>
          <a:prstGeom prst="wedgeRoundRectCallout">
            <a:avLst>
              <a:gd name="adj1" fmla="val 60078"/>
              <a:gd name="adj2" fmla="val 475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Dobrá práce</a:t>
            </a:r>
            <a:r>
              <a:rPr lang="en" sz="2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9" name="Google Shape;609;p82"/>
          <p:cNvPicPr preferRelativeResize="0"/>
          <p:nvPr/>
        </p:nvPicPr>
        <p:blipFill rotWithShape="1">
          <a:blip r:embed="rId5">
            <a:alphaModFix/>
          </a:blip>
          <a:srcRect b="-1183"/>
          <a:stretch/>
        </p:blipFill>
        <p:spPr>
          <a:xfrm>
            <a:off x="7816075" y="5077075"/>
            <a:ext cx="879775" cy="17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83"/>
          <p:cNvPicPr preferRelativeResize="0"/>
          <p:nvPr/>
        </p:nvPicPr>
        <p:blipFill rotWithShape="1">
          <a:blip r:embed="rId3">
            <a:alphaModFix/>
          </a:blip>
          <a:srcRect r="9665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83"/>
          <p:cNvSpPr/>
          <p:nvPr/>
        </p:nvSpPr>
        <p:spPr>
          <a:xfrm>
            <a:off x="7465500" y="0"/>
            <a:ext cx="1678500" cy="581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Reflect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6" name="Google Shape;616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550" y="3607825"/>
            <a:ext cx="5938974" cy="7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6425" y="1732525"/>
            <a:ext cx="2767475" cy="445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84"/>
          <p:cNvSpPr/>
          <p:nvPr/>
        </p:nvSpPr>
        <p:spPr>
          <a:xfrm>
            <a:off x="1072175" y="2434800"/>
            <a:ext cx="3519000" cy="1636200"/>
          </a:xfrm>
          <a:prstGeom prst="wedgeRoundRectCallout">
            <a:avLst>
              <a:gd name="adj1" fmla="val 69435"/>
              <a:gd name="adj2" fmla="val 2225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Úvodní lekce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dokončena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4" name="Google Shape;624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84"/>
          <p:cNvPicPr preferRelativeResize="0"/>
          <p:nvPr/>
        </p:nvPicPr>
        <p:blipFill rotWithShape="1">
          <a:blip r:embed="rId4">
            <a:alphaModFix/>
          </a:blip>
          <a:srcRect b="-1183"/>
          <a:stretch/>
        </p:blipFill>
        <p:spPr>
          <a:xfrm>
            <a:off x="4952450" y="1660050"/>
            <a:ext cx="2280300" cy="456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3"/>
          <p:cNvSpPr txBox="1"/>
          <p:nvPr/>
        </p:nvSpPr>
        <p:spPr>
          <a:xfrm>
            <a:off x="285750" y="710075"/>
            <a:ext cx="7781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53"/>
          <p:cNvSpPr/>
          <p:nvPr/>
        </p:nvSpPr>
        <p:spPr>
          <a:xfrm>
            <a:off x="5807100" y="-8312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Základní informace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53"/>
          <p:cNvPicPr preferRelativeResize="0"/>
          <p:nvPr/>
        </p:nvPicPr>
        <p:blipFill rotWithShape="1">
          <a:blip r:embed="rId4">
            <a:alphaModFix/>
          </a:blip>
          <a:srcRect l="3401" r="3401"/>
          <a:stretch/>
        </p:blipFill>
        <p:spPr>
          <a:xfrm>
            <a:off x="4660300" y="1698076"/>
            <a:ext cx="4341376" cy="37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3"/>
          <p:cNvSpPr/>
          <p:nvPr/>
        </p:nvSpPr>
        <p:spPr>
          <a:xfrm>
            <a:off x="1160208" y="5392809"/>
            <a:ext cx="2560383" cy="7884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Přední strana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53"/>
          <p:cNvSpPr/>
          <p:nvPr/>
        </p:nvSpPr>
        <p:spPr>
          <a:xfrm>
            <a:off x="5550796" y="5388575"/>
            <a:ext cx="2560383" cy="7884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Zadní strana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25" y="1762950"/>
            <a:ext cx="4140750" cy="34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4"/>
          <p:cNvSpPr txBox="1"/>
          <p:nvPr/>
        </p:nvSpPr>
        <p:spPr>
          <a:xfrm>
            <a:off x="285750" y="710075"/>
            <a:ext cx="7781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54"/>
          <p:cNvSpPr/>
          <p:nvPr/>
        </p:nvSpPr>
        <p:spPr>
          <a:xfrm>
            <a:off x="5807100" y="-8312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Základní informace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54"/>
          <p:cNvSpPr/>
          <p:nvPr/>
        </p:nvSpPr>
        <p:spPr>
          <a:xfrm>
            <a:off x="1291950" y="5540975"/>
            <a:ext cx="2122500" cy="7884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Ver</a:t>
            </a: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ze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 1.3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54"/>
          <p:cNvPicPr preferRelativeResize="0"/>
          <p:nvPr/>
        </p:nvPicPr>
        <p:blipFill rotWithShape="1">
          <a:blip r:embed="rId4">
            <a:alphaModFix/>
          </a:blip>
          <a:srcRect l="49987"/>
          <a:stretch/>
        </p:blipFill>
        <p:spPr>
          <a:xfrm>
            <a:off x="371975" y="1698075"/>
            <a:ext cx="4142901" cy="357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4"/>
          <p:cNvSpPr/>
          <p:nvPr/>
        </p:nvSpPr>
        <p:spPr>
          <a:xfrm>
            <a:off x="5530575" y="5540975"/>
            <a:ext cx="2122500" cy="7884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Ver</a:t>
            </a:r>
            <a:r>
              <a:rPr lang="cs-CZ" sz="2400" b="1" dirty="0">
                <a:latin typeface="Montserrat"/>
                <a:ea typeface="Montserrat"/>
                <a:cs typeface="Montserrat"/>
                <a:sym typeface="Montserrat"/>
              </a:rPr>
              <a:t>ze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 1.5</a:t>
            </a: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54"/>
          <p:cNvPicPr preferRelativeResize="0"/>
          <p:nvPr/>
        </p:nvPicPr>
        <p:blipFill rotWithShape="1">
          <a:blip r:embed="rId5">
            <a:alphaModFix/>
          </a:blip>
          <a:srcRect l="3401" r="3401"/>
          <a:stretch/>
        </p:blipFill>
        <p:spPr>
          <a:xfrm>
            <a:off x="4660300" y="1698076"/>
            <a:ext cx="4341376" cy="37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5"/>
          <p:cNvSpPr/>
          <p:nvPr/>
        </p:nvSpPr>
        <p:spPr>
          <a:xfrm>
            <a:off x="5807100" y="-8312"/>
            <a:ext cx="33369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Základní informace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p55"/>
          <p:cNvPicPr preferRelativeResize="0"/>
          <p:nvPr/>
        </p:nvPicPr>
        <p:blipFill rotWithShape="1">
          <a:blip r:embed="rId4">
            <a:alphaModFix/>
          </a:blip>
          <a:srcRect l="3401" r="3401"/>
          <a:stretch/>
        </p:blipFill>
        <p:spPr>
          <a:xfrm>
            <a:off x="4564600" y="1943325"/>
            <a:ext cx="4371775" cy="37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850" y="2005938"/>
            <a:ext cx="4134900" cy="34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5"/>
          <p:cNvSpPr/>
          <p:nvPr/>
        </p:nvSpPr>
        <p:spPr>
          <a:xfrm>
            <a:off x="7441125" y="751550"/>
            <a:ext cx="1449600" cy="784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Reset</a:t>
            </a: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 tlačítko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9" name="Google Shape;259;p55"/>
          <p:cNvCxnSpPr>
            <a:cxnSpLocks/>
            <a:stCxn id="260" idx="0"/>
          </p:cNvCxnSpPr>
          <p:nvPr/>
        </p:nvCxnSpPr>
        <p:spPr>
          <a:xfrm flipH="1" flipV="1">
            <a:off x="8122251" y="2571125"/>
            <a:ext cx="312790" cy="9096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0" name="Google Shape;260;p55"/>
          <p:cNvSpPr/>
          <p:nvPr/>
        </p:nvSpPr>
        <p:spPr>
          <a:xfrm>
            <a:off x="7632949" y="3480725"/>
            <a:ext cx="1604183" cy="10312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Vstup pro baterii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1" name="Google Shape;261;p55"/>
          <p:cNvCxnSpPr/>
          <p:nvPr/>
        </p:nvCxnSpPr>
        <p:spPr>
          <a:xfrm rot="10800000">
            <a:off x="5552775" y="3230100"/>
            <a:ext cx="1791000" cy="19896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p55"/>
          <p:cNvSpPr/>
          <p:nvPr/>
        </p:nvSpPr>
        <p:spPr>
          <a:xfrm>
            <a:off x="7164850" y="5220325"/>
            <a:ext cx="1846800" cy="499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Procesor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3" name="Google Shape;263;p55"/>
          <p:cNvCxnSpPr>
            <a:stCxn id="264" idx="0"/>
          </p:cNvCxnSpPr>
          <p:nvPr/>
        </p:nvCxnSpPr>
        <p:spPr>
          <a:xfrm rot="10800000">
            <a:off x="5968425" y="4179200"/>
            <a:ext cx="468000" cy="20307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4" name="Google Shape;264;p55"/>
          <p:cNvSpPr/>
          <p:nvPr/>
        </p:nvSpPr>
        <p:spPr>
          <a:xfrm>
            <a:off x="5123325" y="6209900"/>
            <a:ext cx="2626200" cy="499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cs-CZ" sz="2200" b="1" dirty="0" err="1">
                <a:latin typeface="Montserrat"/>
                <a:ea typeface="Montserrat"/>
                <a:cs typeface="Montserrat"/>
                <a:sym typeface="Montserrat"/>
              </a:rPr>
              <a:t>kc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elerometr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5" name="Google Shape;265;p55"/>
          <p:cNvCxnSpPr>
            <a:stCxn id="266" idx="2"/>
          </p:cNvCxnSpPr>
          <p:nvPr/>
        </p:nvCxnSpPr>
        <p:spPr>
          <a:xfrm>
            <a:off x="5813850" y="1777625"/>
            <a:ext cx="558300" cy="3720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6" name="Google Shape;266;p55"/>
          <p:cNvSpPr/>
          <p:nvPr/>
        </p:nvSpPr>
        <p:spPr>
          <a:xfrm>
            <a:off x="4812600" y="714425"/>
            <a:ext cx="2002500" cy="10632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á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dio &amp; Bluetooth ant</a:t>
            </a:r>
            <a:r>
              <a:rPr lang="cs-CZ" sz="2200" b="1" dirty="0" err="1">
                <a:latin typeface="Montserrat"/>
                <a:ea typeface="Montserrat"/>
                <a:cs typeface="Montserrat"/>
                <a:sym typeface="Montserrat"/>
              </a:rPr>
              <a:t>éna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7" name="Google Shape;267;p55"/>
          <p:cNvCxnSpPr>
            <a:stCxn id="268" idx="0"/>
          </p:cNvCxnSpPr>
          <p:nvPr/>
        </p:nvCxnSpPr>
        <p:spPr>
          <a:xfrm rot="10800000">
            <a:off x="840050" y="4102700"/>
            <a:ext cx="472800" cy="17148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" name="Google Shape;268;p55"/>
          <p:cNvSpPr/>
          <p:nvPr/>
        </p:nvSpPr>
        <p:spPr>
          <a:xfrm>
            <a:off x="311600" y="5817500"/>
            <a:ext cx="2002500" cy="784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‘A’ </a:t>
            </a: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Tlačítko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vstup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9" name="Google Shape;269;p55"/>
          <p:cNvCxnSpPr>
            <a:stCxn id="270" idx="0"/>
          </p:cNvCxnSpPr>
          <p:nvPr/>
        </p:nvCxnSpPr>
        <p:spPr>
          <a:xfrm rot="10800000">
            <a:off x="2796825" y="4136025"/>
            <a:ext cx="824700" cy="17721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0" name="Google Shape;270;p55"/>
          <p:cNvSpPr/>
          <p:nvPr/>
        </p:nvSpPr>
        <p:spPr>
          <a:xfrm>
            <a:off x="2815425" y="5908125"/>
            <a:ext cx="1612200" cy="784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25 LED </a:t>
            </a: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světel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1" name="Google Shape;271;p55"/>
          <p:cNvCxnSpPr>
            <a:stCxn id="272" idx="2"/>
          </p:cNvCxnSpPr>
          <p:nvPr/>
        </p:nvCxnSpPr>
        <p:spPr>
          <a:xfrm>
            <a:off x="3563350" y="1625225"/>
            <a:ext cx="266400" cy="18555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55"/>
          <p:cNvSpPr/>
          <p:nvPr/>
        </p:nvSpPr>
        <p:spPr>
          <a:xfrm>
            <a:off x="2562100" y="784625"/>
            <a:ext cx="2002500" cy="840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‘B’ </a:t>
            </a: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tlačítko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vstup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3" name="Google Shape;273;p55"/>
          <p:cNvCxnSpPr>
            <a:stCxn id="274" idx="2"/>
          </p:cNvCxnSpPr>
          <p:nvPr/>
        </p:nvCxnSpPr>
        <p:spPr>
          <a:xfrm>
            <a:off x="1254100" y="1777625"/>
            <a:ext cx="720600" cy="2739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4" name="Google Shape;274;p55"/>
          <p:cNvSpPr/>
          <p:nvPr/>
        </p:nvSpPr>
        <p:spPr>
          <a:xfrm>
            <a:off x="252850" y="993125"/>
            <a:ext cx="2002500" cy="7845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Mini 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USB </a:t>
            </a: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vstup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5" name="Google Shape;275;p55"/>
          <p:cNvCxnSpPr/>
          <p:nvPr/>
        </p:nvCxnSpPr>
        <p:spPr>
          <a:xfrm flipH="1">
            <a:off x="7510325" y="1538550"/>
            <a:ext cx="520500" cy="705900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59B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/>
          <p:nvPr/>
        </p:nvSpPr>
        <p:spPr>
          <a:xfrm>
            <a:off x="958175" y="2191200"/>
            <a:ext cx="4943400" cy="2223600"/>
          </a:xfrm>
          <a:prstGeom prst="wedgeRoundRectCallout">
            <a:avLst>
              <a:gd name="adj1" fmla="val 64489"/>
              <a:gd name="adj2" fmla="val -11558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</a:t>
            </a:r>
            <a:r>
              <a:rPr lang="cs-CZ" sz="30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xe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3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263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Kolik vstupních tlačítek obsahuje </a:t>
            </a:r>
            <a:r>
              <a:rPr lang="en" sz="2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micro:bit?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1" name="Google Shape;28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640075" y="1443725"/>
            <a:ext cx="2177600" cy="46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7"/>
          <p:cNvSpPr/>
          <p:nvPr/>
        </p:nvSpPr>
        <p:spPr>
          <a:xfrm>
            <a:off x="2248899" y="956100"/>
            <a:ext cx="5235633" cy="1611300"/>
          </a:xfrm>
          <a:prstGeom prst="wedgeRoundRectCallout">
            <a:avLst>
              <a:gd name="adj1" fmla="val -63615"/>
              <a:gd name="adj2" fmla="val 41904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Než začnete používat svůj mikro: bit, musíte si stáhnout </a:t>
            </a:r>
            <a:r>
              <a:rPr lang="cs-CZ" sz="2000" b="1" dirty="0" err="1">
                <a:latin typeface="Montserrat"/>
                <a:ea typeface="Montserrat"/>
                <a:cs typeface="Montserrat"/>
                <a:sym typeface="Montserrat"/>
              </a:rPr>
              <a:t>hex</a:t>
            </a: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 soubor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9" name="Google Shape;289;p57"/>
          <p:cNvPicPr preferRelativeResize="0"/>
          <p:nvPr/>
        </p:nvPicPr>
        <p:blipFill rotWithShape="1">
          <a:blip r:embed="rId4">
            <a:alphaModFix/>
          </a:blip>
          <a:srcRect l="-16176" r="3131"/>
          <a:stretch/>
        </p:blipFill>
        <p:spPr>
          <a:xfrm flipH="1">
            <a:off x="165750" y="1512275"/>
            <a:ext cx="1786800" cy="29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7"/>
          <p:cNvSpPr/>
          <p:nvPr/>
        </p:nvSpPr>
        <p:spPr>
          <a:xfrm>
            <a:off x="4008050" y="0"/>
            <a:ext cx="51360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Začínáme s </a:t>
            </a:r>
            <a:r>
              <a:rPr lang="cs-CZ" sz="24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micro:bitem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91857FC-0D39-496D-85E1-9F4A47C18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887" y="3055937"/>
            <a:ext cx="1838325" cy="1914525"/>
          </a:xfrm>
          <a:prstGeom prst="rect">
            <a:avLst/>
          </a:prstGeom>
        </p:spPr>
      </p:pic>
      <p:cxnSp>
        <p:nvCxnSpPr>
          <p:cNvPr id="8" name="Google Shape;271;p55">
            <a:extLst>
              <a:ext uri="{FF2B5EF4-FFF2-40B4-BE49-F238E27FC236}">
                <a16:creationId xmlns:a16="http://schemas.microsoft.com/office/drawing/2014/main" id="{EE9B5BEA-4B17-448D-A8D1-337DF80F0C78}"/>
              </a:ext>
            </a:extLst>
          </p:cNvPr>
          <p:cNvCxnSpPr>
            <a:cxnSpLocks/>
          </p:cNvCxnSpPr>
          <p:nvPr/>
        </p:nvCxnSpPr>
        <p:spPr>
          <a:xfrm>
            <a:off x="5390487" y="2157699"/>
            <a:ext cx="341446" cy="1271301"/>
          </a:xfrm>
          <a:prstGeom prst="straightConnector1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9525" y="0"/>
            <a:ext cx="995200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70825"/>
            <a:ext cx="8839200" cy="4322921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4825" y="1377300"/>
            <a:ext cx="2816525" cy="3437476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9" name="Google Shape;299;p58"/>
          <p:cNvSpPr/>
          <p:nvPr/>
        </p:nvSpPr>
        <p:spPr>
          <a:xfrm>
            <a:off x="1245375" y="5392875"/>
            <a:ext cx="3805800" cy="1023000"/>
          </a:xfrm>
          <a:prstGeom prst="wedgeRoundRectCallout">
            <a:avLst>
              <a:gd name="adj1" fmla="val -57453"/>
              <a:gd name="adj2" fmla="val -9462"/>
              <a:gd name="adj3" fmla="val 0"/>
            </a:avLst>
          </a:prstGeom>
          <a:solidFill>
            <a:srgbClr val="F3F3F3"/>
          </a:solidFill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 rozbalovacím okně vyberte 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micro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: bit.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0799" y="4969700"/>
            <a:ext cx="895066" cy="188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58"/>
          <p:cNvCxnSpPr>
            <a:cxnSpLocks/>
            <a:stCxn id="302" idx="0"/>
          </p:cNvCxnSpPr>
          <p:nvPr/>
        </p:nvCxnSpPr>
        <p:spPr>
          <a:xfrm flipH="1" flipV="1">
            <a:off x="5268775" y="2634301"/>
            <a:ext cx="1495146" cy="938098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2" name="Google Shape;302;p58"/>
          <p:cNvSpPr/>
          <p:nvPr/>
        </p:nvSpPr>
        <p:spPr>
          <a:xfrm>
            <a:off x="5975575" y="3572399"/>
            <a:ext cx="1576692" cy="987599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 nabídky vyberte </a:t>
            </a:r>
            <a:r>
              <a:rPr lang="cs-CZ" sz="1800" dirty="0" err="1"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58"/>
          <p:cNvSpPr/>
          <p:nvPr/>
        </p:nvSpPr>
        <p:spPr>
          <a:xfrm>
            <a:off x="7698025" y="1440875"/>
            <a:ext cx="800400" cy="316200"/>
          </a:xfrm>
          <a:prstGeom prst="ellipse">
            <a:avLst/>
          </a:prstGeom>
          <a:noFill/>
          <a:ln w="38100" cap="flat" cmpd="sng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4" name="Google Shape;304;p58"/>
          <p:cNvCxnSpPr>
            <a:stCxn id="305" idx="0"/>
          </p:cNvCxnSpPr>
          <p:nvPr/>
        </p:nvCxnSpPr>
        <p:spPr>
          <a:xfrm rot="10800000" flipH="1">
            <a:off x="7647950" y="1757100"/>
            <a:ext cx="408900" cy="417600"/>
          </a:xfrm>
          <a:prstGeom prst="straightConnector1">
            <a:avLst/>
          </a:prstGeom>
          <a:noFill/>
          <a:ln w="28575" cap="flat" cmpd="sng">
            <a:solidFill>
              <a:srgbClr val="FFCC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58"/>
          <p:cNvSpPr/>
          <p:nvPr/>
        </p:nvSpPr>
        <p:spPr>
          <a:xfrm>
            <a:off x="6984050" y="2174700"/>
            <a:ext cx="1327800" cy="9876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Klikněte 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‘ADD DEVICE’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58"/>
          <p:cNvSpPr/>
          <p:nvPr/>
        </p:nvSpPr>
        <p:spPr>
          <a:xfrm>
            <a:off x="4008050" y="0"/>
            <a:ext cx="5136000" cy="5955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 zapojit </a:t>
            </a:r>
            <a:r>
              <a:rPr lang="cs-CZ" sz="24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micro:bit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B6000C9FE3554785DE6567E845B459" ma:contentTypeVersion="12" ma:contentTypeDescription="Vytvoří nový dokument" ma:contentTypeScope="" ma:versionID="f4c3828befb600231181607012e8f4a7">
  <xsd:schema xmlns:xsd="http://www.w3.org/2001/XMLSchema" xmlns:xs="http://www.w3.org/2001/XMLSchema" xmlns:p="http://schemas.microsoft.com/office/2006/metadata/properties" xmlns:ns2="833ebe41-0e28-4f9f-9c82-9a1e30319123" xmlns:ns3="ce177614-3ea8-4aee-b5b6-38fa875e3032" targetNamespace="http://schemas.microsoft.com/office/2006/metadata/properties" ma:root="true" ma:fieldsID="ccb854fc4f566ae67d839f3416cee1f5" ns2:_="" ns3:_="">
    <xsd:import namespace="833ebe41-0e28-4f9f-9c82-9a1e30319123"/>
    <xsd:import namespace="ce177614-3ea8-4aee-b5b6-38fa875e3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ebe41-0e28-4f9f-9c82-9a1e30319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77614-3ea8-4aee-b5b6-38fa875e3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E33005-A2A8-4222-8CDF-CDB4FEC00961}"/>
</file>

<file path=customXml/itemProps2.xml><?xml version="1.0" encoding="utf-8"?>
<ds:datastoreItem xmlns:ds="http://schemas.openxmlformats.org/officeDocument/2006/customXml" ds:itemID="{A84FAC37-02CB-4FF7-BA5B-6870846D7E91}"/>
</file>

<file path=customXml/itemProps3.xml><?xml version="1.0" encoding="utf-8"?>
<ds:datastoreItem xmlns:ds="http://schemas.openxmlformats.org/officeDocument/2006/customXml" ds:itemID="{AC517F24-F18E-43D6-B933-466FBC1350F1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815</Words>
  <Application>Microsoft Office PowerPoint</Application>
  <PresentationFormat>Předvádění na obrazovce (4:3)</PresentationFormat>
  <Paragraphs>157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Montserrat</vt:lpstr>
      <vt:lpstr>Helvetica Neue</vt:lpstr>
      <vt:lpstr>Times New Roman</vt:lpstr>
      <vt:lpstr>Simple Light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 Novotný</cp:lastModifiedBy>
  <cp:revision>9</cp:revision>
  <dcterms:modified xsi:type="dcterms:W3CDTF">2020-08-10T12:59:34Z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0x01010047B6000C9FE3554785DE6567E845B459</vt:lpwstr>
  </property>
</Properties>
</file>