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  <p:sldMasterId id="2147483694" r:id="rId2"/>
    <p:sldMasterId id="2147483695" r:id="rId3"/>
    <p:sldMasterId id="2147483696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6858000" type="screen4x3"/>
  <p:notesSz cx="6858000" cy="9144000"/>
  <p:embeddedFontLst>
    <p:embeddedFont>
      <p:font typeface="Helvetica Neue" panose="020B0604020202020204" charset="0"/>
      <p:regular r:id="rId41"/>
      <p:bold r:id="rId42"/>
      <p:italic r:id="rId43"/>
      <p:boldItalic r:id="rId44"/>
    </p:embeddedFont>
    <p:embeddedFont>
      <p:font typeface="Montserrat" panose="020B0604020202020204" charset="-18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5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customXml" Target="../customXml/item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b51583a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5b51583a2f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518f70876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518f70876b_0_1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79710993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g579710993a_0_4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579710993a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579710993a_0_6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79710993a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57971099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579710993a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579710993a_0_18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57b4978783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57b4978783_0_18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b51583a2f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g5b51583a2f_0_9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57b4978783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5" name="Google Shape;415;g57b4978783_0_47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57b4978783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g57b4978783_0_48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5b51583a2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5b51583a2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10450eb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10450eb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57b4978783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57b4978783_0_11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57b4978783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57b4978783_0_23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57b4978783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g57b4978783_0_21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518f70876b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1" name="Google Shape;491;g518f70876b_0_8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57b4978783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57b4978783_0_26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518f70876b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g518f70876b_0_10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57b4978783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g57b4978783_0_26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518f70876b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g518f70876b_0_12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937d0212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g5937d02124_0_7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57b4978783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g57b4978783_0_27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55f19b573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55f19b5732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57b4978783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g57b4978783_0_325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57b4978783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g57b4978783_0_339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518f70876b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g518f70876b_0_19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57b4978783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g57b4978783_0_35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5b51583a2f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5b51583a2f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5b51583a2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g5b51583a2f_0_25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79710993a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g579710993a_0_13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94e9b5b60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594e9b5b60_2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525b675e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525b675e6d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b4b3f1e0a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g5b4b3f1e0a_1_1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593f82b13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593f82b137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79710993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g579710993a_0_2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9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24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24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4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36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7"/>
          <p:cNvSpPr/>
          <p:nvPr/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7"/>
          <p:cNvSpPr/>
          <p:nvPr/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subTitle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1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41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41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2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3"/>
          <p:cNvSpPr txBox="1">
            <a:spLocks noGrp="1"/>
          </p:cNvSpPr>
          <p:nvPr>
            <p:ph type="subTitle" idx="1"/>
          </p:nvPr>
        </p:nvSpPr>
        <p:spPr>
          <a:xfrm>
            <a:off x="457172" y="273352"/>
            <a:ext cx="8228700" cy="5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4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44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44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body" idx="3"/>
          </p:nvPr>
        </p:nvSpPr>
        <p:spPr>
          <a:xfrm>
            <a:off x="4673927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4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45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45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6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46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46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46"/>
          <p:cNvSpPr txBox="1">
            <a:spLocks noGrp="1"/>
          </p:cNvSpPr>
          <p:nvPr>
            <p:ph type="body" idx="3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7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47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47"/>
          <p:cNvSpPr txBox="1">
            <a:spLocks noGrp="1"/>
          </p:cNvSpPr>
          <p:nvPr>
            <p:ph type="body" idx="2"/>
          </p:nvPr>
        </p:nvSpPr>
        <p:spPr>
          <a:xfrm>
            <a:off x="457172" y="3682578"/>
            <a:ext cx="82287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8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body" idx="2"/>
          </p:nvPr>
        </p:nvSpPr>
        <p:spPr>
          <a:xfrm>
            <a:off x="4673927" y="1604841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body" idx="3"/>
          </p:nvPr>
        </p:nvSpPr>
        <p:spPr>
          <a:xfrm>
            <a:off x="4673927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body" idx="4"/>
          </p:nvPr>
        </p:nvSpPr>
        <p:spPr>
          <a:xfrm>
            <a:off x="457172" y="3682578"/>
            <a:ext cx="40155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9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49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Google Shape;197;p49"/>
          <p:cNvSpPr txBox="1">
            <a:spLocks noGrp="1"/>
          </p:cNvSpPr>
          <p:nvPr>
            <p:ph type="body" idx="2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p49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49"/>
          <p:cNvSpPr/>
          <p:nvPr/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6A59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99E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000" cy="4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 txBox="1">
            <a:spLocks noGrp="1"/>
          </p:cNvSpPr>
          <p:nvPr>
            <p:ph type="title"/>
          </p:nvPr>
        </p:nvSpPr>
        <p:spPr>
          <a:xfrm>
            <a:off x="457172" y="273352"/>
            <a:ext cx="82287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1"/>
          </p:nvPr>
        </p:nvSpPr>
        <p:spPr>
          <a:xfrm>
            <a:off x="457172" y="1604841"/>
            <a:ext cx="82287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dt" idx="10"/>
          </p:nvPr>
        </p:nvSpPr>
        <p:spPr>
          <a:xfrm>
            <a:off x="45717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ftr" idx="11"/>
          </p:nvPr>
        </p:nvSpPr>
        <p:spPr>
          <a:xfrm>
            <a:off x="3127054" y="6247907"/>
            <a:ext cx="2898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025" tIns="76025" rIns="76025" bIns="760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sldNum" idx="12"/>
          </p:nvPr>
        </p:nvSpPr>
        <p:spPr>
          <a:xfrm>
            <a:off x="6555842" y="6247907"/>
            <a:ext cx="2130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0"/>
          <p:cNvSpPr txBox="1"/>
          <p:nvPr/>
        </p:nvSpPr>
        <p:spPr>
          <a:xfrm>
            <a:off x="1277100" y="1204650"/>
            <a:ext cx="47331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50"/>
          <p:cNvPicPr preferRelativeResize="0"/>
          <p:nvPr/>
        </p:nvPicPr>
        <p:blipFill rotWithShape="1">
          <a:blip r:embed="rId3">
            <a:alphaModFix/>
          </a:blip>
          <a:srcRect b="44487"/>
          <a:stretch/>
        </p:blipFill>
        <p:spPr>
          <a:xfrm>
            <a:off x="0" y="4795525"/>
            <a:ext cx="7705726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0"/>
          <p:cNvSpPr/>
          <p:nvPr/>
        </p:nvSpPr>
        <p:spPr>
          <a:xfrm>
            <a:off x="3044500" y="5685463"/>
            <a:ext cx="615600" cy="605700"/>
          </a:xfrm>
          <a:prstGeom prst="ellipse">
            <a:avLst/>
          </a:prstGeom>
          <a:solidFill>
            <a:srgbClr val="EEECE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30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7" name="Google Shape;207;p50"/>
          <p:cNvSpPr txBox="1"/>
          <p:nvPr/>
        </p:nvSpPr>
        <p:spPr>
          <a:xfrm>
            <a:off x="409200" y="5776500"/>
            <a:ext cx="26352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25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Úvodní lekce</a:t>
            </a:r>
            <a:endParaRPr sz="2500" b="1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8" name="Google Shape;208;p50"/>
          <p:cNvSpPr txBox="1"/>
          <p:nvPr/>
        </p:nvSpPr>
        <p:spPr>
          <a:xfrm>
            <a:off x="436950" y="4905000"/>
            <a:ext cx="88890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0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cs-CZ" sz="5000" b="1" dirty="0">
                <a:latin typeface="Montserrat"/>
                <a:ea typeface="Montserrat"/>
                <a:cs typeface="Montserrat"/>
                <a:sym typeface="Montserrat"/>
              </a:rPr>
              <a:t>Představení</a:t>
            </a:r>
            <a:endParaRPr sz="5000" b="1" i="0" u="none" strike="noStrike" cap="none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9" name="Google Shape;20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5900" y="2628900"/>
            <a:ext cx="2004625" cy="422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75" y="-12"/>
            <a:ext cx="2281044" cy="1144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2175" y="2086162"/>
            <a:ext cx="4475877" cy="2605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9"/>
          <p:cNvSpPr/>
          <p:nvPr/>
        </p:nvSpPr>
        <p:spPr>
          <a:xfrm>
            <a:off x="498025" y="1094600"/>
            <a:ext cx="4061700" cy="1895700"/>
          </a:xfrm>
          <a:prstGeom prst="rect">
            <a:avLst/>
          </a:prstGeom>
          <a:solidFill>
            <a:srgbClr val="999999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029" y="1350582"/>
            <a:ext cx="1178771" cy="87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3920" y="1176078"/>
            <a:ext cx="1984556" cy="175427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9"/>
          <p:cNvSpPr/>
          <p:nvPr/>
        </p:nvSpPr>
        <p:spPr>
          <a:xfrm>
            <a:off x="4479925" y="1094600"/>
            <a:ext cx="3502800" cy="8769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Zmáčkněte a držte tlačítko zapnutí po dobu 3 sekund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6" name="Google Shape;316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6362" y="2692913"/>
            <a:ext cx="1887675" cy="16835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Google Shape;317;p59"/>
          <p:cNvCxnSpPr>
            <a:stCxn id="313" idx="2"/>
          </p:cNvCxnSpPr>
          <p:nvPr/>
        </p:nvCxnSpPr>
        <p:spPr>
          <a:xfrm>
            <a:off x="1201414" y="2227507"/>
            <a:ext cx="194700" cy="131370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8" name="Google Shape;318;p59"/>
          <p:cNvSpPr/>
          <p:nvPr/>
        </p:nvSpPr>
        <p:spPr>
          <a:xfrm>
            <a:off x="4031400" y="0"/>
            <a:ext cx="51126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Jak zapojit bloky SAM</a:t>
            </a:r>
          </a:p>
        </p:txBody>
      </p:sp>
      <p:pic>
        <p:nvPicPr>
          <p:cNvPr id="319" name="Google Shape;319;p59"/>
          <p:cNvPicPr preferRelativeResize="0"/>
          <p:nvPr/>
        </p:nvPicPr>
        <p:blipFill rotWithShape="1">
          <a:blip r:embed="rId7">
            <a:alphaModFix/>
          </a:blip>
          <a:srcRect l="8802" t="22640" r="22746" b="27359"/>
          <a:stretch/>
        </p:blipFill>
        <p:spPr>
          <a:xfrm>
            <a:off x="5565400" y="3502323"/>
            <a:ext cx="2974497" cy="2896901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0" name="Google Shape;320;p59"/>
          <p:cNvSpPr/>
          <p:nvPr/>
        </p:nvSpPr>
        <p:spPr>
          <a:xfrm>
            <a:off x="1140950" y="5085525"/>
            <a:ext cx="4582200" cy="13137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Světlo v horní části bloku se rozsvítí červeně, což znamená, že blok je zapnutý, ale ještě není připojen do pracovního prostoru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21" name="Google Shape;321;p59"/>
          <p:cNvCxnSpPr/>
          <p:nvPr/>
        </p:nvCxnSpPr>
        <p:spPr>
          <a:xfrm rot="10800000" flipH="1">
            <a:off x="5723150" y="5674125"/>
            <a:ext cx="857400" cy="32340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2" name="Google Shape;322;p59"/>
          <p:cNvSpPr/>
          <p:nvPr/>
        </p:nvSpPr>
        <p:spPr>
          <a:xfrm>
            <a:off x="4161900" y="773550"/>
            <a:ext cx="515400" cy="499500"/>
          </a:xfrm>
          <a:prstGeom prst="ellipse">
            <a:avLst/>
          </a:prstGeom>
          <a:solidFill>
            <a:srgbClr val="EEECE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3" name="Google Shape;323;p59"/>
          <p:cNvSpPr/>
          <p:nvPr/>
        </p:nvSpPr>
        <p:spPr>
          <a:xfrm>
            <a:off x="791313" y="4841925"/>
            <a:ext cx="515400" cy="499500"/>
          </a:xfrm>
          <a:prstGeom prst="ellipse">
            <a:avLst/>
          </a:prstGeom>
          <a:solidFill>
            <a:srgbClr val="EEECE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75" y="976653"/>
            <a:ext cx="8738352" cy="4034975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9" name="Google Shape;329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60"/>
          <p:cNvCxnSpPr>
            <a:cxnSpLocks/>
            <a:stCxn id="331" idx="1"/>
          </p:cNvCxnSpPr>
          <p:nvPr/>
        </p:nvCxnSpPr>
        <p:spPr>
          <a:xfrm flipH="1" flipV="1">
            <a:off x="961500" y="1834875"/>
            <a:ext cx="3151800" cy="5223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32" name="Google Shape;332;p60"/>
          <p:cNvCxnSpPr>
            <a:cxnSpLocks/>
            <a:stCxn id="333" idx="1"/>
          </p:cNvCxnSpPr>
          <p:nvPr/>
        </p:nvCxnSpPr>
        <p:spPr>
          <a:xfrm flipH="1" flipV="1">
            <a:off x="1441325" y="2655000"/>
            <a:ext cx="2477400" cy="7740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4" name="Google Shape;334;p60"/>
          <p:cNvSpPr/>
          <p:nvPr/>
        </p:nvSpPr>
        <p:spPr>
          <a:xfrm>
            <a:off x="1353849" y="5207100"/>
            <a:ext cx="5639617" cy="1222800"/>
          </a:xfrm>
          <a:prstGeom prst="wedgeRoundRectCallout">
            <a:avLst>
              <a:gd name="adj1" fmla="val -56745"/>
              <a:gd name="adj2" fmla="val -13502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pt-BR" sz="1800" dirty="0">
                <a:latin typeface="Montserrat"/>
                <a:ea typeface="Montserrat"/>
                <a:cs typeface="Montserrat"/>
                <a:sym typeface="Montserrat"/>
              </a:rPr>
              <a:t>Všimněte si, že se v pracovním prostoru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objeví nová záložka </a:t>
            </a:r>
            <a:r>
              <a:rPr lang="pt-BR" sz="1800" dirty="0">
                <a:latin typeface="Montserrat"/>
                <a:ea typeface="Montserrat"/>
                <a:cs typeface="Montserrat"/>
                <a:sym typeface="Montserrat"/>
              </a:rPr>
              <a:t>senzoru světla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pt-BR" sz="1800" dirty="0">
                <a:latin typeface="Montserrat"/>
                <a:ea typeface="Montserrat"/>
                <a:cs typeface="Montserrat"/>
                <a:sym typeface="Montserrat"/>
              </a:rPr>
              <a:t>Dokážete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ji</a:t>
            </a:r>
            <a:r>
              <a:rPr lang="pt-BR" sz="1800" dirty="0">
                <a:latin typeface="Montserrat"/>
                <a:ea typeface="Montserrat"/>
                <a:cs typeface="Montserrat"/>
                <a:sym typeface="Montserrat"/>
              </a:rPr>
              <a:t> najít?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5" name="Google Shape;335;p60"/>
          <p:cNvSpPr/>
          <p:nvPr/>
        </p:nvSpPr>
        <p:spPr>
          <a:xfrm>
            <a:off x="4031400" y="0"/>
            <a:ext cx="51126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Jak zapojit bloky SAM</a:t>
            </a:r>
          </a:p>
        </p:txBody>
      </p:sp>
      <p:sp>
        <p:nvSpPr>
          <p:cNvPr id="331" name="Google Shape;331;p60"/>
          <p:cNvSpPr/>
          <p:nvPr/>
        </p:nvSpPr>
        <p:spPr>
          <a:xfrm>
            <a:off x="4113300" y="2059425"/>
            <a:ext cx="1550900" cy="5955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‘Devices’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3" name="Google Shape;333;p60"/>
          <p:cNvSpPr/>
          <p:nvPr/>
        </p:nvSpPr>
        <p:spPr>
          <a:xfrm>
            <a:off x="3918725" y="3131250"/>
            <a:ext cx="1745475" cy="5955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‘CONNECT’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60"/>
          <p:cNvSpPr/>
          <p:nvPr/>
        </p:nvSpPr>
        <p:spPr>
          <a:xfrm>
            <a:off x="3597900" y="2059425"/>
            <a:ext cx="515400" cy="499500"/>
          </a:xfrm>
          <a:prstGeom prst="ellipse">
            <a:avLst/>
          </a:prstGeom>
          <a:solidFill>
            <a:srgbClr val="EEECE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7" name="Google Shape;337;p60"/>
          <p:cNvSpPr/>
          <p:nvPr/>
        </p:nvSpPr>
        <p:spPr>
          <a:xfrm>
            <a:off x="3403325" y="3131250"/>
            <a:ext cx="515400" cy="499500"/>
          </a:xfrm>
          <a:prstGeom prst="ellipse">
            <a:avLst/>
          </a:prstGeom>
          <a:solidFill>
            <a:srgbClr val="EEECE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8" name="Google Shape;338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225" y="4864700"/>
            <a:ext cx="917276" cy="194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61"/>
          <p:cNvPicPr preferRelativeResize="0"/>
          <p:nvPr/>
        </p:nvPicPr>
        <p:blipFill rotWithShape="1">
          <a:blip r:embed="rId3">
            <a:alphaModFix/>
          </a:blip>
          <a:srcRect t="573" b="583"/>
          <a:stretch/>
        </p:blipFill>
        <p:spPr>
          <a:xfrm>
            <a:off x="441350" y="1708200"/>
            <a:ext cx="3557475" cy="3388850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4" name="Google Shape;34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1"/>
          <p:cNvSpPr/>
          <p:nvPr/>
        </p:nvSpPr>
        <p:spPr>
          <a:xfrm>
            <a:off x="4031400" y="0"/>
            <a:ext cx="51126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Jak zapojit bloky SAM</a:t>
            </a:r>
          </a:p>
        </p:txBody>
      </p:sp>
      <p:sp>
        <p:nvSpPr>
          <p:cNvPr id="346" name="Google Shape;346;p61"/>
          <p:cNvSpPr/>
          <p:nvPr/>
        </p:nvSpPr>
        <p:spPr>
          <a:xfrm>
            <a:off x="4838113" y="3527400"/>
            <a:ext cx="2498700" cy="1196100"/>
          </a:xfrm>
          <a:prstGeom prst="wedgeRoundRectCallout">
            <a:avLst>
              <a:gd name="adj1" fmla="val 63918"/>
              <a:gd name="adj2" fmla="val 48725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Všimli jste si, že světlo bloku změnilo barvu?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61"/>
          <p:cNvSpPr/>
          <p:nvPr/>
        </p:nvSpPr>
        <p:spPr>
          <a:xfrm>
            <a:off x="4579375" y="2184238"/>
            <a:ext cx="1405800" cy="5955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‘Pair’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48" name="Google Shape;348;p61"/>
          <p:cNvCxnSpPr/>
          <p:nvPr/>
        </p:nvCxnSpPr>
        <p:spPr>
          <a:xfrm>
            <a:off x="880025" y="1353600"/>
            <a:ext cx="66900" cy="5853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9" name="Google Shape;349;p61"/>
          <p:cNvCxnSpPr/>
          <p:nvPr/>
        </p:nvCxnSpPr>
        <p:spPr>
          <a:xfrm flipH="1">
            <a:off x="3021750" y="2785600"/>
            <a:ext cx="1665300" cy="18924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0" name="Google Shape;350;p61"/>
          <p:cNvSpPr/>
          <p:nvPr/>
        </p:nvSpPr>
        <p:spPr>
          <a:xfrm>
            <a:off x="774174" y="930300"/>
            <a:ext cx="2247575" cy="4995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Vyberte zařízení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1" name="Google Shape;351;p61"/>
          <p:cNvPicPr preferRelativeResize="0"/>
          <p:nvPr/>
        </p:nvPicPr>
        <p:blipFill rotWithShape="1">
          <a:blip r:embed="rId5">
            <a:alphaModFix/>
          </a:blip>
          <a:srcRect l="11962" t="9929" r="14513" b="26172"/>
          <a:stretch/>
        </p:blipFill>
        <p:spPr>
          <a:xfrm>
            <a:off x="5722849" y="5032062"/>
            <a:ext cx="1405797" cy="1629089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2" name="Google Shape;352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616475" y="3527400"/>
            <a:ext cx="1527525" cy="32316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1"/>
          <p:cNvSpPr/>
          <p:nvPr/>
        </p:nvSpPr>
        <p:spPr>
          <a:xfrm>
            <a:off x="364625" y="671700"/>
            <a:ext cx="515400" cy="499500"/>
          </a:xfrm>
          <a:prstGeom prst="ellipse">
            <a:avLst/>
          </a:prstGeom>
          <a:solidFill>
            <a:srgbClr val="EEECE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61"/>
          <p:cNvSpPr/>
          <p:nvPr/>
        </p:nvSpPr>
        <p:spPr>
          <a:xfrm>
            <a:off x="4171650" y="1938888"/>
            <a:ext cx="515400" cy="499500"/>
          </a:xfrm>
          <a:prstGeom prst="ellipse">
            <a:avLst/>
          </a:prstGeom>
          <a:solidFill>
            <a:srgbClr val="EEECE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0" name="Google Shape;360;p62"/>
          <p:cNvCxnSpPr>
            <a:endCxn id="361" idx="1"/>
          </p:cNvCxnSpPr>
          <p:nvPr/>
        </p:nvCxnSpPr>
        <p:spPr>
          <a:xfrm rot="-5400000" flipH="1">
            <a:off x="536650" y="2080350"/>
            <a:ext cx="828600" cy="606000"/>
          </a:xfrm>
          <a:prstGeom prst="bentConnector2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2" name="Google Shape;362;p62"/>
          <p:cNvCxnSpPr>
            <a:endCxn id="363" idx="1"/>
          </p:cNvCxnSpPr>
          <p:nvPr/>
        </p:nvCxnSpPr>
        <p:spPr>
          <a:xfrm rot="-5400000" flipH="1">
            <a:off x="1534575" y="3623425"/>
            <a:ext cx="897000" cy="606000"/>
          </a:xfrm>
          <a:prstGeom prst="bentConnector2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62"/>
          <p:cNvCxnSpPr>
            <a:endCxn id="365" idx="1"/>
          </p:cNvCxnSpPr>
          <p:nvPr/>
        </p:nvCxnSpPr>
        <p:spPr>
          <a:xfrm rot="-5400000" flipH="1">
            <a:off x="2537900" y="5210025"/>
            <a:ext cx="915900" cy="606000"/>
          </a:xfrm>
          <a:prstGeom prst="bentConnector2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6" name="Google Shape;366;p62"/>
          <p:cNvSpPr/>
          <p:nvPr/>
        </p:nvSpPr>
        <p:spPr>
          <a:xfrm>
            <a:off x="481275" y="617900"/>
            <a:ext cx="1804800" cy="1360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381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62"/>
          <p:cNvSpPr/>
          <p:nvPr/>
        </p:nvSpPr>
        <p:spPr>
          <a:xfrm>
            <a:off x="1253950" y="2117400"/>
            <a:ext cx="1804800" cy="1360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381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62"/>
          <p:cNvSpPr/>
          <p:nvPr/>
        </p:nvSpPr>
        <p:spPr>
          <a:xfrm>
            <a:off x="2286075" y="3694675"/>
            <a:ext cx="1804800" cy="1360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381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62"/>
          <p:cNvSpPr/>
          <p:nvPr/>
        </p:nvSpPr>
        <p:spPr>
          <a:xfrm>
            <a:off x="3298850" y="5290725"/>
            <a:ext cx="1804800" cy="1360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381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7" name="Google Shape;36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613" y="1059364"/>
            <a:ext cx="1326129" cy="4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2"/>
          <p:cNvPicPr preferRelativeResize="0"/>
          <p:nvPr/>
        </p:nvPicPr>
        <p:blipFill rotWithShape="1">
          <a:blip r:embed="rId5">
            <a:alphaModFix/>
          </a:blip>
          <a:srcRect l="7095" t="14651" r="7009" b="12853"/>
          <a:stretch/>
        </p:blipFill>
        <p:spPr>
          <a:xfrm>
            <a:off x="3673713" y="5721225"/>
            <a:ext cx="1055075" cy="49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62"/>
          <p:cNvSpPr txBox="1"/>
          <p:nvPr/>
        </p:nvSpPr>
        <p:spPr>
          <a:xfrm>
            <a:off x="2420249" y="824275"/>
            <a:ext cx="58452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‘ADD DEVICE’</a:t>
            </a:r>
            <a:r>
              <a:rPr lang="cs-CZ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 vyberte zařízení ze seznamu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0" name="Google Shape;370;p62"/>
          <p:cNvSpPr txBox="1"/>
          <p:nvPr/>
        </p:nvSpPr>
        <p:spPr>
          <a:xfrm>
            <a:off x="4256950" y="3906471"/>
            <a:ext cx="4303500" cy="4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‘CONNECT’</a:t>
            </a:r>
            <a:r>
              <a:rPr lang="cs-CZ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(připojit)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1" name="Google Shape;371;p62"/>
          <p:cNvSpPr txBox="1"/>
          <p:nvPr/>
        </p:nvSpPr>
        <p:spPr>
          <a:xfrm>
            <a:off x="5342849" y="5480383"/>
            <a:ext cx="3736501" cy="1170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Vybrané zařízení spárujte kliknutím na </a:t>
            </a:r>
            <a:r>
              <a:rPr lang="en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‘Pair’</a:t>
            </a:r>
            <a:r>
              <a:rPr lang="cs-CZ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2" name="Google Shape;372;p62"/>
          <p:cNvSpPr/>
          <p:nvPr/>
        </p:nvSpPr>
        <p:spPr>
          <a:xfrm>
            <a:off x="149350" y="1020600"/>
            <a:ext cx="498600" cy="499500"/>
          </a:xfrm>
          <a:prstGeom prst="ellipse">
            <a:avLst/>
          </a:pr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3" name="Google Shape;373;p62"/>
          <p:cNvSpPr/>
          <p:nvPr/>
        </p:nvSpPr>
        <p:spPr>
          <a:xfrm>
            <a:off x="912575" y="2547900"/>
            <a:ext cx="498600" cy="499500"/>
          </a:xfrm>
          <a:prstGeom prst="ellipse">
            <a:avLst/>
          </a:pr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4" name="Google Shape;374;p62"/>
          <p:cNvSpPr/>
          <p:nvPr/>
        </p:nvSpPr>
        <p:spPr>
          <a:xfrm>
            <a:off x="1995400" y="4113975"/>
            <a:ext cx="498600" cy="499500"/>
          </a:xfrm>
          <a:prstGeom prst="ellipse">
            <a:avLst/>
          </a:pr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62"/>
          <p:cNvSpPr/>
          <p:nvPr/>
        </p:nvSpPr>
        <p:spPr>
          <a:xfrm>
            <a:off x="3058750" y="5721225"/>
            <a:ext cx="498600" cy="499500"/>
          </a:xfrm>
          <a:prstGeom prst="ellipse">
            <a:avLst/>
          </a:prstGeom>
          <a:solidFill>
            <a:srgbClr val="FFCC6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18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6" name="Google Shape;376;p62"/>
          <p:cNvPicPr preferRelativeResize="0"/>
          <p:nvPr/>
        </p:nvPicPr>
        <p:blipFill rotWithShape="1">
          <a:blip r:embed="rId6">
            <a:alphaModFix/>
          </a:blip>
          <a:srcRect l="19826" t="75626" r="61883" b="6742"/>
          <a:stretch/>
        </p:blipFill>
        <p:spPr>
          <a:xfrm>
            <a:off x="2660950" y="4313017"/>
            <a:ext cx="1055050" cy="18755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7" name="Google Shape;377;p62"/>
          <p:cNvSpPr txBox="1"/>
          <p:nvPr/>
        </p:nvSpPr>
        <p:spPr>
          <a:xfrm>
            <a:off x="3234150" y="2411575"/>
            <a:ext cx="58452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Zapněte blok</a:t>
            </a:r>
            <a:endParaRPr sz="24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62"/>
          <p:cNvSpPr/>
          <p:nvPr/>
        </p:nvSpPr>
        <p:spPr>
          <a:xfrm>
            <a:off x="4321500" y="0"/>
            <a:ext cx="48228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Přehled procesu připojení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79" name="Google Shape;379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1129" y="2179452"/>
            <a:ext cx="1230450" cy="109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3"/>
          <p:cNvSpPr/>
          <p:nvPr/>
        </p:nvSpPr>
        <p:spPr>
          <a:xfrm>
            <a:off x="5720425" y="0"/>
            <a:ext cx="33369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Pracovní prostor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6" name="Google Shape;386;p63"/>
          <p:cNvPicPr preferRelativeResize="0"/>
          <p:nvPr/>
        </p:nvPicPr>
        <p:blipFill rotWithShape="1">
          <a:blip r:embed="rId4">
            <a:alphaModFix/>
          </a:blip>
          <a:srcRect l="903" r="903"/>
          <a:stretch/>
        </p:blipFill>
        <p:spPr>
          <a:xfrm>
            <a:off x="647625" y="2249500"/>
            <a:ext cx="3755700" cy="4281545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87" name="Google Shape;387;p63"/>
          <p:cNvCxnSpPr>
            <a:cxnSpLocks/>
            <a:stCxn id="388" idx="1"/>
          </p:cNvCxnSpPr>
          <p:nvPr/>
        </p:nvCxnSpPr>
        <p:spPr>
          <a:xfrm flipH="1">
            <a:off x="3200375" y="3536025"/>
            <a:ext cx="1990800" cy="89085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89" name="Google Shape;389;p63"/>
          <p:cNvCxnSpPr>
            <a:stCxn id="390" idx="1"/>
          </p:cNvCxnSpPr>
          <p:nvPr/>
        </p:nvCxnSpPr>
        <p:spPr>
          <a:xfrm flipH="1">
            <a:off x="3186275" y="4864554"/>
            <a:ext cx="2004900" cy="50340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1" name="Google Shape;391;p63"/>
          <p:cNvCxnSpPr>
            <a:stCxn id="392" idx="1"/>
          </p:cNvCxnSpPr>
          <p:nvPr/>
        </p:nvCxnSpPr>
        <p:spPr>
          <a:xfrm rot="10800000">
            <a:off x="3655775" y="6047721"/>
            <a:ext cx="1535400" cy="6900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8" name="Google Shape;388;p63"/>
          <p:cNvSpPr/>
          <p:nvPr/>
        </p:nvSpPr>
        <p:spPr>
          <a:xfrm>
            <a:off x="5191175" y="2956425"/>
            <a:ext cx="3245400" cy="11592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Events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 (události)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: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vstupy ze světelného senzoru pro spouštění událostí.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63"/>
          <p:cNvSpPr/>
          <p:nvPr/>
        </p:nvSpPr>
        <p:spPr>
          <a:xfrm>
            <a:off x="5191175" y="4361304"/>
            <a:ext cx="3245400" cy="10065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Actions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 (akce)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: 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pl-PL" sz="1800" dirty="0">
                <a:latin typeface="Montserrat"/>
                <a:ea typeface="Montserrat"/>
                <a:cs typeface="Montserrat"/>
                <a:sym typeface="Montserrat"/>
              </a:rPr>
              <a:t>výstupy dostupné ze světelném senzoru.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2" name="Google Shape;392;p63"/>
          <p:cNvSpPr/>
          <p:nvPr/>
        </p:nvSpPr>
        <p:spPr>
          <a:xfrm>
            <a:off x="5191175" y="5613471"/>
            <a:ext cx="3245400" cy="10065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Values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 (hodnoty)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data ze senzoru světla.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63"/>
          <p:cNvSpPr/>
          <p:nvPr/>
        </p:nvSpPr>
        <p:spPr>
          <a:xfrm>
            <a:off x="1964725" y="772525"/>
            <a:ext cx="3755700" cy="1159200"/>
          </a:xfrm>
          <a:prstGeom prst="wedgeRoundRectCallout">
            <a:avLst>
              <a:gd name="adj1" fmla="val -61842"/>
              <a:gd name="adj2" fmla="val 18573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Připojené zařízení má nyní vlastní kartu s nabídkou bloků pro programování.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4" name="Google Shape;394;p63"/>
          <p:cNvPicPr preferRelativeResize="0"/>
          <p:nvPr/>
        </p:nvPicPr>
        <p:blipFill rotWithShape="1">
          <a:blip r:embed="rId5">
            <a:alphaModFix/>
          </a:blip>
          <a:srcRect b="37449"/>
          <a:stretch/>
        </p:blipFill>
        <p:spPr>
          <a:xfrm flipH="1">
            <a:off x="381000" y="772525"/>
            <a:ext cx="1119250" cy="147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4"/>
          <p:cNvPicPr preferRelativeResize="0"/>
          <p:nvPr/>
        </p:nvPicPr>
        <p:blipFill rotWithShape="1">
          <a:blip r:embed="rId3">
            <a:alphaModFix/>
          </a:blip>
          <a:srcRect l="119" r="109"/>
          <a:stretch/>
        </p:blipFill>
        <p:spPr>
          <a:xfrm>
            <a:off x="172838" y="2061325"/>
            <a:ext cx="8798326" cy="4321899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0" name="Google Shape;400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4"/>
          <p:cNvSpPr/>
          <p:nvPr/>
        </p:nvSpPr>
        <p:spPr>
          <a:xfrm>
            <a:off x="5807200" y="0"/>
            <a:ext cx="33369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Pracovní prostor</a:t>
            </a:r>
          </a:p>
        </p:txBody>
      </p:sp>
      <p:sp>
        <p:nvSpPr>
          <p:cNvPr id="402" name="Google Shape;402;p64"/>
          <p:cNvSpPr txBox="1"/>
          <p:nvPr/>
        </p:nvSpPr>
        <p:spPr>
          <a:xfrm>
            <a:off x="172850" y="722100"/>
            <a:ext cx="77817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Bloky z nabídky jednoduše přetáhněte na pracovní plochu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03" name="Google Shape;403;p64"/>
          <p:cNvCxnSpPr/>
          <p:nvPr/>
        </p:nvCxnSpPr>
        <p:spPr>
          <a:xfrm>
            <a:off x="3220900" y="3184725"/>
            <a:ext cx="2678100" cy="1130700"/>
          </a:xfrm>
          <a:prstGeom prst="straightConnector1">
            <a:avLst/>
          </a:prstGeom>
          <a:noFill/>
          <a:ln w="38100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5"/>
          <p:cNvSpPr/>
          <p:nvPr/>
        </p:nvSpPr>
        <p:spPr>
          <a:xfrm>
            <a:off x="5807200" y="0"/>
            <a:ext cx="33369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Pracovní prostor</a:t>
            </a:r>
          </a:p>
        </p:txBody>
      </p:sp>
      <p:sp>
        <p:nvSpPr>
          <p:cNvPr id="410" name="Google Shape;410;p65"/>
          <p:cNvSpPr/>
          <p:nvPr/>
        </p:nvSpPr>
        <p:spPr>
          <a:xfrm>
            <a:off x="2921550" y="2599775"/>
            <a:ext cx="5752800" cy="3073800"/>
          </a:xfrm>
          <a:prstGeom prst="wedgeRoundRectCallout">
            <a:avLst>
              <a:gd name="adj1" fmla="val -58246"/>
              <a:gd name="adj2" fmla="val -4934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cs-CZ" sz="2400" dirty="0">
                <a:latin typeface="Montserrat"/>
                <a:ea typeface="Montserrat"/>
                <a:cs typeface="Montserrat"/>
                <a:sym typeface="Montserrat"/>
              </a:rPr>
              <a:t>Když jsou k sobě připojeny dva bloky, uslyšíte zvuk zapojení – „</a:t>
            </a:r>
            <a:r>
              <a:rPr lang="cs-CZ" sz="2400" dirty="0" err="1">
                <a:latin typeface="Montserrat"/>
                <a:ea typeface="Montserrat"/>
                <a:cs typeface="Montserrat"/>
                <a:sym typeface="Montserrat"/>
              </a:rPr>
              <a:t>snap</a:t>
            </a:r>
            <a:r>
              <a:rPr lang="cs-CZ" sz="2400" dirty="0">
                <a:latin typeface="Montserrat"/>
                <a:ea typeface="Montserrat"/>
                <a:cs typeface="Montserrat"/>
                <a:sym typeface="Montserrat"/>
              </a:rPr>
              <a:t>“</a:t>
            </a:r>
          </a:p>
          <a:p>
            <a:pPr lvl="0">
              <a:lnSpc>
                <a:spcPct val="115000"/>
              </a:lnSpc>
            </a:pPr>
            <a:endParaRPr lang="cs-CZ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r>
              <a:rPr lang="cs-CZ" sz="2400" dirty="0">
                <a:latin typeface="Montserrat"/>
                <a:ea typeface="Montserrat"/>
                <a:cs typeface="Montserrat"/>
                <a:sym typeface="Montserrat"/>
              </a:rPr>
              <a:t>Termín „</a:t>
            </a:r>
            <a:r>
              <a:rPr lang="cs-CZ" sz="2400" dirty="0" err="1">
                <a:latin typeface="Montserrat"/>
                <a:ea typeface="Montserrat"/>
                <a:cs typeface="Montserrat"/>
                <a:sym typeface="Montserrat"/>
              </a:rPr>
              <a:t>snap</a:t>
            </a:r>
            <a:r>
              <a:rPr lang="cs-CZ" sz="2400" dirty="0">
                <a:latin typeface="Montserrat"/>
                <a:ea typeface="Montserrat"/>
                <a:cs typeface="Montserrat"/>
                <a:sym typeface="Montserrat"/>
              </a:rPr>
              <a:t>“ používáme v kurzu </a:t>
            </a:r>
            <a:r>
              <a:rPr lang="cs-CZ" sz="2400" dirty="0" err="1">
                <a:latin typeface="Montserrat"/>
                <a:ea typeface="Montserrat"/>
                <a:cs typeface="Montserrat"/>
                <a:sym typeface="Montserrat"/>
              </a:rPr>
              <a:t>Learn</a:t>
            </a:r>
            <a:r>
              <a:rPr lang="cs-CZ" sz="2400" dirty="0"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cs-CZ" sz="2400" dirty="0" err="1">
                <a:latin typeface="Montserrat"/>
                <a:ea typeface="Montserrat"/>
                <a:cs typeface="Montserrat"/>
                <a:sym typeface="Montserrat"/>
              </a:rPr>
              <a:t>Code</a:t>
            </a:r>
            <a:r>
              <a:rPr lang="cs-CZ" sz="2400" dirty="0">
                <a:latin typeface="Montserrat"/>
                <a:ea typeface="Montserrat"/>
                <a:cs typeface="Montserrat"/>
                <a:sym typeface="Montserrat"/>
              </a:rPr>
              <a:t> pro připojení bloků kódu do sebe.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1" name="Google Shape;41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9625" y="2164650"/>
            <a:ext cx="1980600" cy="41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5"/>
          <p:cNvSpPr txBox="1"/>
          <p:nvPr/>
        </p:nvSpPr>
        <p:spPr>
          <a:xfrm>
            <a:off x="255125" y="595500"/>
            <a:ext cx="7781700" cy="9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Zapojení bloků kódu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‘Snap’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6"/>
          <p:cNvSpPr/>
          <p:nvPr/>
        </p:nvSpPr>
        <p:spPr>
          <a:xfrm>
            <a:off x="226425" y="1560600"/>
            <a:ext cx="4228200" cy="3645600"/>
          </a:xfrm>
          <a:prstGeom prst="roundRect">
            <a:avLst>
              <a:gd name="adj" fmla="val 8418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cs-CZ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Kolik bloků je v záložce „Události“ na kartě „Senzoru světla“? 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715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715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715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66"/>
          <p:cNvSpPr/>
          <p:nvPr/>
        </p:nvSpPr>
        <p:spPr>
          <a:xfrm>
            <a:off x="4684625" y="0"/>
            <a:ext cx="4459200" cy="5859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Kontrola porozumění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9" name="Google Shape;419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66"/>
          <p:cNvSpPr/>
          <p:nvPr/>
        </p:nvSpPr>
        <p:spPr>
          <a:xfrm>
            <a:off x="1886175" y="890450"/>
            <a:ext cx="908700" cy="8214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Q1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66"/>
          <p:cNvSpPr/>
          <p:nvPr/>
        </p:nvSpPr>
        <p:spPr>
          <a:xfrm>
            <a:off x="4689375" y="1560600"/>
            <a:ext cx="4228200" cy="3645600"/>
          </a:xfrm>
          <a:prstGeom prst="roundRect">
            <a:avLst>
              <a:gd name="adj" fmla="val 8418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Kolik bloků je v záložce „Akce“ na kartě „Senzoru světla“?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1435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2" name="Google Shape;422;p66"/>
          <p:cNvSpPr/>
          <p:nvPr/>
        </p:nvSpPr>
        <p:spPr>
          <a:xfrm>
            <a:off x="6289825" y="890450"/>
            <a:ext cx="908700" cy="8214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Q2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3" name="Google Shape;423;p66"/>
          <p:cNvSpPr/>
          <p:nvPr/>
        </p:nvSpPr>
        <p:spPr>
          <a:xfrm>
            <a:off x="4334933" y="5410550"/>
            <a:ext cx="3204541" cy="1196100"/>
          </a:xfrm>
          <a:prstGeom prst="wedgeRoundRectCallout">
            <a:avLst>
              <a:gd name="adj1" fmla="val 65568"/>
              <a:gd name="adj2" fmla="val 26660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Správné odpovědi zjistíte ve </a:t>
            </a:r>
            <a:r>
              <a:rPr lang="cs-CZ" sz="1800" dirty="0" err="1">
                <a:latin typeface="Montserrat"/>
                <a:ea typeface="Montserrat"/>
                <a:cs typeface="Montserrat"/>
                <a:sym typeface="Montserrat"/>
              </a:rPr>
              <a:t>Workbench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 aplikaci!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4" name="Google Shape;424;p66"/>
          <p:cNvPicPr preferRelativeResize="0"/>
          <p:nvPr/>
        </p:nvPicPr>
        <p:blipFill rotWithShape="1">
          <a:blip r:embed="rId4">
            <a:alphaModFix/>
          </a:blip>
          <a:srcRect l="-16129" t="-4683" r="-7755" b="32627"/>
          <a:stretch/>
        </p:blipFill>
        <p:spPr>
          <a:xfrm>
            <a:off x="7775275" y="5562950"/>
            <a:ext cx="1092676" cy="129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7"/>
          <p:cNvSpPr/>
          <p:nvPr/>
        </p:nvSpPr>
        <p:spPr>
          <a:xfrm>
            <a:off x="226425" y="1789200"/>
            <a:ext cx="4228200" cy="3343500"/>
          </a:xfrm>
          <a:prstGeom prst="roundRect">
            <a:avLst>
              <a:gd name="adj" fmla="val 8418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cs-CZ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Kolik bloků je v záložce „Události“ na kartě „Senzoru světla“?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715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AutoNum type="alphaLcPeriod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0" name="Google Shape;430;p67"/>
          <p:cNvSpPr/>
          <p:nvPr/>
        </p:nvSpPr>
        <p:spPr>
          <a:xfrm>
            <a:off x="4684625" y="1789200"/>
            <a:ext cx="4228200" cy="3343500"/>
          </a:xfrm>
          <a:prstGeom prst="roundRect">
            <a:avLst>
              <a:gd name="adj" fmla="val 8418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cs-CZ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Kolik bloků je v záložce „Akce“ na kartě „Senzoru světla“?</a:t>
            </a: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71500" lvl="0" indent="-3556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Montserrat"/>
              <a:buAutoNum type="alphaLcPeriod" startAt="2"/>
            </a:pPr>
            <a:r>
              <a:rPr lang="en" sz="20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1" name="Google Shape;43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2164" y="4446774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7939" y="4522974"/>
            <a:ext cx="766677" cy="8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7"/>
          <p:cNvSpPr/>
          <p:nvPr/>
        </p:nvSpPr>
        <p:spPr>
          <a:xfrm>
            <a:off x="4684625" y="0"/>
            <a:ext cx="4459200" cy="5859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r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Kontrola porozumění</a:t>
            </a:r>
          </a:p>
        </p:txBody>
      </p:sp>
      <p:sp>
        <p:nvSpPr>
          <p:cNvPr id="435" name="Google Shape;435;p67"/>
          <p:cNvSpPr/>
          <p:nvPr/>
        </p:nvSpPr>
        <p:spPr>
          <a:xfrm>
            <a:off x="1886175" y="1102575"/>
            <a:ext cx="908700" cy="8214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A1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p67"/>
          <p:cNvSpPr/>
          <p:nvPr/>
        </p:nvSpPr>
        <p:spPr>
          <a:xfrm>
            <a:off x="6269950" y="1102575"/>
            <a:ext cx="908700" cy="8214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A2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8"/>
          <p:cNvSpPr/>
          <p:nvPr/>
        </p:nvSpPr>
        <p:spPr>
          <a:xfrm>
            <a:off x="423975" y="2400025"/>
            <a:ext cx="4149300" cy="1112400"/>
          </a:xfrm>
          <a:prstGeom prst="wedgeRoundRectCallout">
            <a:avLst>
              <a:gd name="adj1" fmla="val 62820"/>
              <a:gd name="adj2" fmla="val 3857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Teď je řada na tobě</a:t>
            </a:r>
            <a:r>
              <a:rPr lang="en" sz="3000" b="1" dirty="0"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p68"/>
          <p:cNvPicPr preferRelativeResize="0"/>
          <p:nvPr/>
        </p:nvPicPr>
        <p:blipFill rotWithShape="1">
          <a:blip r:embed="rId3">
            <a:alphaModFix/>
          </a:blip>
          <a:srcRect r="41290" b="44487"/>
          <a:stretch/>
        </p:blipFill>
        <p:spPr>
          <a:xfrm>
            <a:off x="1751575" y="3793300"/>
            <a:ext cx="4421673" cy="9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68"/>
          <p:cNvSpPr txBox="1"/>
          <p:nvPr/>
        </p:nvSpPr>
        <p:spPr>
          <a:xfrm>
            <a:off x="1751575" y="3812575"/>
            <a:ext cx="4202700" cy="9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03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 dirty="0"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lang="cs-CZ" sz="4000" b="1" dirty="0">
                <a:latin typeface="Montserrat"/>
                <a:ea typeface="Montserrat"/>
                <a:cs typeface="Montserrat"/>
                <a:sym typeface="Montserrat"/>
              </a:rPr>
              <a:t>Tvorba</a:t>
            </a:r>
            <a:endParaRPr sz="4000" b="1" i="0" u="none" strike="noStrike" cap="none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4" name="Google Shape;44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523" y="1637412"/>
            <a:ext cx="3254275" cy="44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1"/>
          <p:cNvSpPr txBox="1"/>
          <p:nvPr/>
        </p:nvSpPr>
        <p:spPr>
          <a:xfrm>
            <a:off x="1751575" y="3812575"/>
            <a:ext cx="4202700" cy="961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0" tIns="2103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	</a:t>
            </a:r>
            <a:r>
              <a:rPr lang="cs-CZ" sz="4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Naučíme se</a:t>
            </a:r>
            <a:endParaRPr sz="4000" b="1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7" name="Google Shape;21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350" y="1232475"/>
            <a:ext cx="2497064" cy="526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813" y="2305050"/>
            <a:ext cx="7572375" cy="3467100"/>
          </a:xfrm>
          <a:prstGeom prst="rect">
            <a:avLst/>
          </a:prstGeom>
          <a:noFill/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0" name="Google Shape;450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9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Tvorba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52" name="Google Shape;452;p69"/>
          <p:cNvCxnSpPr/>
          <p:nvPr/>
        </p:nvCxnSpPr>
        <p:spPr>
          <a:xfrm>
            <a:off x="2190475" y="3438650"/>
            <a:ext cx="1962300" cy="5424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3" name="Google Shape;453;p69"/>
          <p:cNvSpPr/>
          <p:nvPr/>
        </p:nvSpPr>
        <p:spPr>
          <a:xfrm>
            <a:off x="3965075" y="5529600"/>
            <a:ext cx="1962300" cy="9456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Ze záložky 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‘Events’</a:t>
            </a:r>
            <a:endParaRPr sz="1800" dirty="0"/>
          </a:p>
        </p:txBody>
      </p:sp>
      <p:cxnSp>
        <p:nvCxnSpPr>
          <p:cNvPr id="454" name="Google Shape;454;p69"/>
          <p:cNvCxnSpPr/>
          <p:nvPr/>
        </p:nvCxnSpPr>
        <p:spPr>
          <a:xfrm rot="10800000">
            <a:off x="4743075" y="4393800"/>
            <a:ext cx="110700" cy="11358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5" name="Google Shape;455;p69"/>
          <p:cNvSpPr txBox="1"/>
          <p:nvPr/>
        </p:nvSpPr>
        <p:spPr>
          <a:xfrm>
            <a:off x="199825" y="639150"/>
            <a:ext cx="84438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program pro výstup hodnot světelného senzoru na konzoli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6" name="Google Shape;456;p69"/>
          <p:cNvSpPr/>
          <p:nvPr/>
        </p:nvSpPr>
        <p:spPr>
          <a:xfrm>
            <a:off x="199825" y="1593825"/>
            <a:ext cx="590700" cy="4995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575" y="2247900"/>
            <a:ext cx="7562850" cy="3429000"/>
          </a:xfrm>
          <a:prstGeom prst="rect">
            <a:avLst/>
          </a:prstGeom>
          <a:noFill/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63" name="Google Shape;463;p70"/>
          <p:cNvCxnSpPr/>
          <p:nvPr/>
        </p:nvCxnSpPr>
        <p:spPr>
          <a:xfrm>
            <a:off x="2620725" y="2418675"/>
            <a:ext cx="2000400" cy="17757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64" name="Google Shape;464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70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Let’s Build  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66" name="Google Shape;466;p70"/>
          <p:cNvCxnSpPr/>
          <p:nvPr/>
        </p:nvCxnSpPr>
        <p:spPr>
          <a:xfrm rot="10800000">
            <a:off x="5194025" y="4385300"/>
            <a:ext cx="110700" cy="11358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7" name="Google Shape;467;p70"/>
          <p:cNvSpPr txBox="1"/>
          <p:nvPr/>
        </p:nvSpPr>
        <p:spPr>
          <a:xfrm>
            <a:off x="199825" y="639150"/>
            <a:ext cx="84438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program pro výstup hodnot světelného senzoru na konzoli</a:t>
            </a:r>
          </a:p>
        </p:txBody>
      </p:sp>
      <p:sp>
        <p:nvSpPr>
          <p:cNvPr id="468" name="Google Shape;468;p70"/>
          <p:cNvSpPr/>
          <p:nvPr/>
        </p:nvSpPr>
        <p:spPr>
          <a:xfrm>
            <a:off x="199825" y="1593825"/>
            <a:ext cx="590700" cy="4995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70" name="Google Shape;470;p70"/>
          <p:cNvCxnSpPr>
            <a:stCxn id="469" idx="0"/>
          </p:cNvCxnSpPr>
          <p:nvPr/>
        </p:nvCxnSpPr>
        <p:spPr>
          <a:xfrm rot="10800000" flipH="1">
            <a:off x="3620925" y="4524746"/>
            <a:ext cx="903600" cy="8910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2" name="Google Shape;462;p70"/>
          <p:cNvSpPr/>
          <p:nvPr/>
        </p:nvSpPr>
        <p:spPr>
          <a:xfrm>
            <a:off x="4773375" y="5521096"/>
            <a:ext cx="1617300" cy="7545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Ze záložky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‘General’</a:t>
            </a:r>
            <a:endParaRPr sz="1800" dirty="0"/>
          </a:p>
        </p:txBody>
      </p:sp>
      <p:sp>
        <p:nvSpPr>
          <p:cNvPr id="469" name="Google Shape;469;p70"/>
          <p:cNvSpPr/>
          <p:nvPr/>
        </p:nvSpPr>
        <p:spPr>
          <a:xfrm>
            <a:off x="2812275" y="5415746"/>
            <a:ext cx="1617300" cy="7545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Zapojte blok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‘print’!</a:t>
            </a:r>
            <a:endParaRPr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364904"/>
            <a:ext cx="6655307" cy="3649175"/>
          </a:xfrm>
          <a:prstGeom prst="rect">
            <a:avLst/>
          </a:prstGeom>
          <a:noFill/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6" name="Google Shape;476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1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Tvorba</a:t>
            </a:r>
          </a:p>
        </p:txBody>
      </p:sp>
      <p:cxnSp>
        <p:nvCxnSpPr>
          <p:cNvPr id="478" name="Google Shape;478;p71"/>
          <p:cNvCxnSpPr>
            <a:stCxn id="479" idx="0"/>
          </p:cNvCxnSpPr>
          <p:nvPr/>
        </p:nvCxnSpPr>
        <p:spPr>
          <a:xfrm rot="10800000" flipH="1">
            <a:off x="4304075" y="4343825"/>
            <a:ext cx="327900" cy="4155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0" name="Google Shape;480;p71"/>
          <p:cNvSpPr/>
          <p:nvPr/>
        </p:nvSpPr>
        <p:spPr>
          <a:xfrm>
            <a:off x="6909050" y="2136300"/>
            <a:ext cx="2144100" cy="12246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Umístěte blok nad textové pole v bloku „</a:t>
            </a:r>
            <a:r>
              <a:rPr lang="cs-CZ" sz="18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print</a:t>
            </a: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“.</a:t>
            </a:r>
            <a:endParaRPr sz="1800" dirty="0"/>
          </a:p>
        </p:txBody>
      </p:sp>
      <p:sp>
        <p:nvSpPr>
          <p:cNvPr id="481" name="Google Shape;481;p71"/>
          <p:cNvSpPr/>
          <p:nvPr/>
        </p:nvSpPr>
        <p:spPr>
          <a:xfrm>
            <a:off x="6917150" y="3565300"/>
            <a:ext cx="2144100" cy="13623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Objeví se žlutý obrys, který ukazuje možné spojení.</a:t>
            </a:r>
            <a:endParaRPr sz="1800" dirty="0"/>
          </a:p>
        </p:txBody>
      </p:sp>
      <p:sp>
        <p:nvSpPr>
          <p:cNvPr id="482" name="Google Shape;482;p71"/>
          <p:cNvSpPr/>
          <p:nvPr/>
        </p:nvSpPr>
        <p:spPr>
          <a:xfrm>
            <a:off x="6495700" y="2017350"/>
            <a:ext cx="515400" cy="4995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71"/>
          <p:cNvSpPr/>
          <p:nvPr/>
        </p:nvSpPr>
        <p:spPr>
          <a:xfrm>
            <a:off x="6495688" y="3495150"/>
            <a:ext cx="515400" cy="4995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4" name="Google Shape;484;p71"/>
          <p:cNvSpPr/>
          <p:nvPr/>
        </p:nvSpPr>
        <p:spPr>
          <a:xfrm>
            <a:off x="6917150" y="5165950"/>
            <a:ext cx="2144100" cy="10653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Potom blok zapojte do textového pole.</a:t>
            </a:r>
            <a:endParaRPr sz="1800" dirty="0"/>
          </a:p>
        </p:txBody>
      </p:sp>
      <p:sp>
        <p:nvSpPr>
          <p:cNvPr id="485" name="Google Shape;485;p71"/>
          <p:cNvSpPr/>
          <p:nvPr/>
        </p:nvSpPr>
        <p:spPr>
          <a:xfrm>
            <a:off x="6495688" y="5095800"/>
            <a:ext cx="515400" cy="4995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6" name="Google Shape;486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0850" y="3187688"/>
            <a:ext cx="451485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1"/>
          <p:cNvSpPr/>
          <p:nvPr/>
        </p:nvSpPr>
        <p:spPr>
          <a:xfrm>
            <a:off x="3343925" y="4759325"/>
            <a:ext cx="1920300" cy="9987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Ze záložky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‘Light Sensor’ ‘Values’</a:t>
            </a:r>
            <a:endParaRPr sz="1800" dirty="0"/>
          </a:p>
        </p:txBody>
      </p:sp>
      <p:cxnSp>
        <p:nvCxnSpPr>
          <p:cNvPr id="487" name="Google Shape;487;p71"/>
          <p:cNvCxnSpPr/>
          <p:nvPr/>
        </p:nvCxnSpPr>
        <p:spPr>
          <a:xfrm>
            <a:off x="1226700" y="3011375"/>
            <a:ext cx="1083000" cy="5091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8" name="Google Shape;488;p71"/>
          <p:cNvSpPr txBox="1"/>
          <p:nvPr/>
        </p:nvSpPr>
        <p:spPr>
          <a:xfrm>
            <a:off x="199825" y="639150"/>
            <a:ext cx="84438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Vytvořte program pro výstup hodnot světelného senzoru na konzoli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850" y="1397375"/>
            <a:ext cx="6806764" cy="18220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83000"/>
              </a:srgbClr>
            </a:outerShdw>
          </a:effectLst>
        </p:spPr>
      </p:pic>
      <p:pic>
        <p:nvPicPr>
          <p:cNvPr id="494" name="Google Shape;494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2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Tvorba</a:t>
            </a:r>
          </a:p>
        </p:txBody>
      </p:sp>
      <p:sp>
        <p:nvSpPr>
          <p:cNvPr id="496" name="Google Shape;496;p72"/>
          <p:cNvSpPr/>
          <p:nvPr/>
        </p:nvSpPr>
        <p:spPr>
          <a:xfrm>
            <a:off x="1763491" y="4276550"/>
            <a:ext cx="7016442" cy="1523117"/>
          </a:xfrm>
          <a:prstGeom prst="wedgeRoundRectCallout">
            <a:avLst>
              <a:gd name="adj1" fmla="val -58153"/>
              <a:gd name="adj2" fmla="val -7604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latin typeface="Montserrat"/>
                <a:ea typeface="Montserrat"/>
                <a:cs typeface="Montserrat"/>
                <a:sym typeface="Montserrat"/>
              </a:rPr>
              <a:t>Dobrá práce</a:t>
            </a:r>
            <a:r>
              <a:rPr lang="en" sz="2000" b="1" dirty="0">
                <a:latin typeface="Montserrat"/>
                <a:ea typeface="Montserrat"/>
                <a:cs typeface="Montserrat"/>
                <a:sym typeface="Montserrat"/>
              </a:rPr>
              <a:t>! 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lnSpc>
                <a:spcPct val="115000"/>
              </a:lnSpc>
            </a:pPr>
            <a:r>
              <a:rPr lang="cs-CZ" sz="2000" dirty="0">
                <a:latin typeface="Montserrat"/>
                <a:ea typeface="Montserrat"/>
                <a:cs typeface="Montserrat"/>
                <a:sym typeface="Montserrat"/>
              </a:rPr>
              <a:t>Vytvořili jste program, který zobrazuje hodnoty Světelného senzoru (mezi „0–100“) v oblasti konzole.</a:t>
            </a:r>
            <a:endParaRPr sz="20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7" name="Google Shape;497;p72"/>
          <p:cNvPicPr preferRelativeResize="0"/>
          <p:nvPr/>
        </p:nvPicPr>
        <p:blipFill rotWithShape="1">
          <a:blip r:embed="rId5">
            <a:alphaModFix/>
          </a:blip>
          <a:srcRect b="-1183"/>
          <a:stretch/>
        </p:blipFill>
        <p:spPr>
          <a:xfrm flipH="1">
            <a:off x="0" y="3792100"/>
            <a:ext cx="1504250" cy="30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73"/>
          <p:cNvPicPr preferRelativeResize="0"/>
          <p:nvPr/>
        </p:nvPicPr>
        <p:blipFill rotWithShape="1">
          <a:blip r:embed="rId3">
            <a:alphaModFix/>
          </a:blip>
          <a:srcRect l="42643" t="15187" r="42611" b="79331"/>
          <a:stretch/>
        </p:blipFill>
        <p:spPr>
          <a:xfrm>
            <a:off x="5115013" y="2959600"/>
            <a:ext cx="3365899" cy="61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3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Tvorba</a:t>
            </a:r>
          </a:p>
        </p:txBody>
      </p:sp>
      <p:pic>
        <p:nvPicPr>
          <p:cNvPr id="505" name="Google Shape;505;p73"/>
          <p:cNvPicPr preferRelativeResize="0"/>
          <p:nvPr/>
        </p:nvPicPr>
        <p:blipFill rotWithShape="1">
          <a:blip r:embed="rId5">
            <a:alphaModFix/>
          </a:blip>
          <a:srcRect l="42687" t="15079" r="42538" b="79598"/>
          <a:stretch/>
        </p:blipFill>
        <p:spPr>
          <a:xfrm>
            <a:off x="815675" y="2969117"/>
            <a:ext cx="3278748" cy="57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9900" y="4758461"/>
            <a:ext cx="995200" cy="209953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73"/>
          <p:cNvSpPr/>
          <p:nvPr/>
        </p:nvSpPr>
        <p:spPr>
          <a:xfrm>
            <a:off x="2768750" y="4838925"/>
            <a:ext cx="4962900" cy="1761900"/>
          </a:xfrm>
          <a:prstGeom prst="wedgeRoundRectCallout">
            <a:avLst>
              <a:gd name="adj1" fmla="val 56406"/>
              <a:gd name="adj2" fmla="val -9562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Když je program spuštěn, tlačítko „RUN“ se změní na „STOP“.</a:t>
            </a:r>
          </a:p>
          <a:p>
            <a:pPr lvl="0"/>
            <a:endParaRPr lang="cs-CZ"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lvl="0"/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Po dokončení testování můžete zastavit běh programu.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08" name="Google Shape;508;p73"/>
          <p:cNvCxnSpPr>
            <a:endCxn id="502" idx="1"/>
          </p:cNvCxnSpPr>
          <p:nvPr/>
        </p:nvCxnSpPr>
        <p:spPr>
          <a:xfrm>
            <a:off x="4094413" y="3266925"/>
            <a:ext cx="1020600" cy="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09" name="Google Shape;509;p73"/>
          <p:cNvSpPr/>
          <p:nvPr/>
        </p:nvSpPr>
        <p:spPr>
          <a:xfrm>
            <a:off x="1396991" y="692718"/>
            <a:ext cx="2904900" cy="704400"/>
          </a:xfrm>
          <a:prstGeom prst="wedgeRoundRectCallout">
            <a:avLst>
              <a:gd name="adj1" fmla="val -62643"/>
              <a:gd name="adj2" fmla="val 39057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 ‘RUN’ </a:t>
            </a:r>
            <a:r>
              <a:rPr lang="cs-CZ" sz="1800" b="1" dirty="0">
                <a:latin typeface="Montserrat"/>
                <a:ea typeface="Montserrat"/>
                <a:cs typeface="Montserrat"/>
                <a:sym typeface="Montserrat"/>
              </a:rPr>
              <a:t>a otestujte program</a:t>
            </a:r>
            <a:r>
              <a:rPr lang="en" sz="1800" b="1" dirty="0"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10" name="Google Shape;510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9300" y="611400"/>
            <a:ext cx="926308" cy="195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4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Tvorba</a:t>
            </a:r>
          </a:p>
        </p:txBody>
      </p:sp>
      <p:pic>
        <p:nvPicPr>
          <p:cNvPr id="517" name="Google Shape;517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963" y="944450"/>
            <a:ext cx="8868075" cy="4341075"/>
          </a:xfrm>
          <a:prstGeom prst="rect">
            <a:avLst/>
          </a:prstGeom>
          <a:noFill/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8" name="Google Shape;518;p74"/>
          <p:cNvPicPr preferRelativeResize="0"/>
          <p:nvPr/>
        </p:nvPicPr>
        <p:blipFill rotWithShape="1">
          <a:blip r:embed="rId5">
            <a:alphaModFix/>
          </a:blip>
          <a:srcRect b="36608"/>
          <a:stretch/>
        </p:blipFill>
        <p:spPr>
          <a:xfrm flipH="1">
            <a:off x="535650" y="5480675"/>
            <a:ext cx="1029925" cy="137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74"/>
          <p:cNvPicPr preferRelativeResize="0"/>
          <p:nvPr/>
        </p:nvPicPr>
        <p:blipFill rotWithShape="1">
          <a:blip r:embed="rId6">
            <a:alphaModFix/>
          </a:blip>
          <a:srcRect t="27204" r="50946" b="28746"/>
          <a:stretch/>
        </p:blipFill>
        <p:spPr>
          <a:xfrm>
            <a:off x="6253875" y="4666475"/>
            <a:ext cx="1684725" cy="2012976"/>
          </a:xfrm>
          <a:prstGeom prst="rect">
            <a:avLst/>
          </a:prstGeom>
          <a:noFill/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20" name="Google Shape;520;p74"/>
          <p:cNvSpPr/>
          <p:nvPr/>
        </p:nvSpPr>
        <p:spPr>
          <a:xfrm>
            <a:off x="1923800" y="4787963"/>
            <a:ext cx="4108800" cy="1770000"/>
          </a:xfrm>
          <a:prstGeom prst="wedgeRoundRectCallout">
            <a:avLst>
              <a:gd name="adj1" fmla="val -60043"/>
              <a:gd name="adj2" fmla="val 35957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Když budete pohybovat rukou nad senzorem světla, můžete vidět změnu hodnot na výstupu z konzole v rozsahu 0–100.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1" name="Google Shape;521;p74"/>
          <p:cNvCxnSpPr/>
          <p:nvPr/>
        </p:nvCxnSpPr>
        <p:spPr>
          <a:xfrm rot="10800000">
            <a:off x="1422250" y="3479575"/>
            <a:ext cx="1275000" cy="13023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5"/>
          <p:cNvSpPr/>
          <p:nvPr/>
        </p:nvSpPr>
        <p:spPr>
          <a:xfrm>
            <a:off x="958175" y="1962600"/>
            <a:ext cx="4943400" cy="2814900"/>
          </a:xfrm>
          <a:prstGeom prst="wedgeRoundRectCallout">
            <a:avLst>
              <a:gd name="adj1" fmla="val 64489"/>
              <a:gd name="adj2" fmla="val -11558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6263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Reflexe</a:t>
            </a:r>
            <a:r>
              <a:rPr lang="en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62630" lvl="0">
              <a:lnSpc>
                <a:spcPct val="115000"/>
              </a:lnSpc>
            </a:pPr>
            <a:r>
              <a:rPr lang="pl-PL" sz="2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 můžete získat výstup hodnoty z konzole „0“?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27" name="Google Shape;52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640075" y="1443725"/>
            <a:ext cx="2177600" cy="460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75" y="2027950"/>
            <a:ext cx="8687118" cy="4252500"/>
          </a:xfrm>
          <a:prstGeom prst="rect">
            <a:avLst/>
          </a:prstGeom>
          <a:noFill/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4" name="Google Shape;534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6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Výzva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6" name="Google Shape;536;p76"/>
          <p:cNvCxnSpPr>
            <a:cxnSpLocks/>
            <a:stCxn id="537" idx="1"/>
          </p:cNvCxnSpPr>
          <p:nvPr/>
        </p:nvCxnSpPr>
        <p:spPr>
          <a:xfrm flipH="1">
            <a:off x="964500" y="2134721"/>
            <a:ext cx="2334300" cy="511854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7" name="Google Shape;537;p76"/>
          <p:cNvSpPr/>
          <p:nvPr/>
        </p:nvSpPr>
        <p:spPr>
          <a:xfrm>
            <a:off x="3298800" y="1695575"/>
            <a:ext cx="2382428" cy="878292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‘Console’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pro skrytí panelu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 dirty="0"/>
          </a:p>
        </p:txBody>
      </p:sp>
      <p:sp>
        <p:nvSpPr>
          <p:cNvPr id="538" name="Google Shape;538;p76"/>
          <p:cNvSpPr txBox="1"/>
          <p:nvPr/>
        </p:nvSpPr>
        <p:spPr>
          <a:xfrm>
            <a:off x="242573" y="574500"/>
            <a:ext cx="7208093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Postupujte od bodu 1, pokračujte bodem 2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p76"/>
          <p:cNvSpPr/>
          <p:nvPr/>
        </p:nvSpPr>
        <p:spPr>
          <a:xfrm>
            <a:off x="3222600" y="5530425"/>
            <a:ext cx="2644200" cy="11217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‘CLEAR CONSOLE’ 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pro vymazání hodnot z konzole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 dirty="0"/>
          </a:p>
        </p:txBody>
      </p:sp>
      <p:cxnSp>
        <p:nvCxnSpPr>
          <p:cNvPr id="540" name="Google Shape;540;p76"/>
          <p:cNvCxnSpPr/>
          <p:nvPr/>
        </p:nvCxnSpPr>
        <p:spPr>
          <a:xfrm rot="10800000">
            <a:off x="2308500" y="6116175"/>
            <a:ext cx="941400" cy="171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1" name="Google Shape;541;p76"/>
          <p:cNvSpPr/>
          <p:nvPr/>
        </p:nvSpPr>
        <p:spPr>
          <a:xfrm>
            <a:off x="2798649" y="5331350"/>
            <a:ext cx="545700" cy="4995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2" name="Google Shape;542;p76"/>
          <p:cNvSpPr/>
          <p:nvPr/>
        </p:nvSpPr>
        <p:spPr>
          <a:xfrm>
            <a:off x="2917074" y="1471200"/>
            <a:ext cx="545700" cy="499500"/>
          </a:xfrm>
          <a:prstGeom prst="ellipse">
            <a:avLst/>
          </a:prstGeom>
          <a:solidFill>
            <a:srgbClr val="FFCC66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400"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7"/>
          <p:cNvSpPr/>
          <p:nvPr/>
        </p:nvSpPr>
        <p:spPr>
          <a:xfrm>
            <a:off x="958175" y="2544300"/>
            <a:ext cx="4943400" cy="2391600"/>
          </a:xfrm>
          <a:prstGeom prst="wedgeRoundRectCallout">
            <a:avLst>
              <a:gd name="adj1" fmla="val 64489"/>
              <a:gd name="adj2" fmla="val -11558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62630" lvl="0">
              <a:lnSpc>
                <a:spcPct val="115000"/>
              </a:lnSpc>
            </a:pPr>
            <a:r>
              <a:rPr lang="cs-CZ" sz="2500" dirty="0">
                <a:latin typeface="Montserrat"/>
                <a:ea typeface="Montserrat"/>
                <a:cs typeface="Montserrat"/>
                <a:sym typeface="Montserrat"/>
              </a:rPr>
              <a:t>Můžete vyvinout program, který zpomalí výstup hodnot v konzole?</a:t>
            </a:r>
            <a:endParaRPr sz="2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8" name="Google Shape;54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77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Výzva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0" name="Google Shape;550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792475" y="1596125"/>
            <a:ext cx="2177600" cy="460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78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Výzva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7" name="Google Shape;557;p78"/>
          <p:cNvPicPr preferRelativeResize="0"/>
          <p:nvPr/>
        </p:nvPicPr>
        <p:blipFill rotWithShape="1">
          <a:blip r:embed="rId4">
            <a:alphaModFix/>
          </a:blip>
          <a:srcRect l="11543" t="12449"/>
          <a:stretch/>
        </p:blipFill>
        <p:spPr>
          <a:xfrm>
            <a:off x="282625" y="835175"/>
            <a:ext cx="8667853" cy="4362924"/>
          </a:xfrm>
          <a:prstGeom prst="rect">
            <a:avLst/>
          </a:prstGeom>
          <a:noFill/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8" name="Google Shape;558;p78"/>
          <p:cNvSpPr/>
          <p:nvPr/>
        </p:nvSpPr>
        <p:spPr>
          <a:xfrm>
            <a:off x="4575550" y="3599725"/>
            <a:ext cx="1465500" cy="7530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Ze záložky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‘General’ </a:t>
            </a:r>
            <a:endParaRPr sz="1800" dirty="0"/>
          </a:p>
        </p:txBody>
      </p:sp>
      <p:cxnSp>
        <p:nvCxnSpPr>
          <p:cNvPr id="559" name="Google Shape;559;p78"/>
          <p:cNvCxnSpPr>
            <a:stCxn id="558" idx="0"/>
          </p:cNvCxnSpPr>
          <p:nvPr/>
        </p:nvCxnSpPr>
        <p:spPr>
          <a:xfrm rot="10800000">
            <a:off x="4180300" y="2903725"/>
            <a:ext cx="1128000" cy="6960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0" name="Google Shape;560;p78"/>
          <p:cNvCxnSpPr/>
          <p:nvPr/>
        </p:nvCxnSpPr>
        <p:spPr>
          <a:xfrm>
            <a:off x="1118475" y="1223900"/>
            <a:ext cx="1262700" cy="15132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61" name="Google Shape;561;p78"/>
          <p:cNvSpPr/>
          <p:nvPr/>
        </p:nvSpPr>
        <p:spPr>
          <a:xfrm>
            <a:off x="1118474" y="5583300"/>
            <a:ext cx="5630025" cy="894600"/>
          </a:xfrm>
          <a:prstGeom prst="wedgeRoundRectCallout">
            <a:avLst>
              <a:gd name="adj1" fmla="val -56788"/>
              <a:gd name="adj2" fmla="val -40416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Základní nastavení tohoto bloku je 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‘2 seconds’.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2" name="Google Shape;562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" y="4969700"/>
            <a:ext cx="895066" cy="18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2"/>
          <p:cNvSpPr txBox="1"/>
          <p:nvPr/>
        </p:nvSpPr>
        <p:spPr>
          <a:xfrm>
            <a:off x="242225" y="744925"/>
            <a:ext cx="77817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 je to hardware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4" name="Google Shape;224;p52"/>
          <p:cNvSpPr/>
          <p:nvPr/>
        </p:nvSpPr>
        <p:spPr>
          <a:xfrm>
            <a:off x="2212400" y="2179900"/>
            <a:ext cx="5994900" cy="18321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marR="6263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Fyzické komponenty elektronického systému</a:t>
            </a:r>
            <a:endParaRPr sz="2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5" name="Google Shape;225;p52"/>
          <p:cNvSpPr/>
          <p:nvPr/>
        </p:nvSpPr>
        <p:spPr>
          <a:xfrm>
            <a:off x="5807100" y="-8312"/>
            <a:ext cx="33369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Základní informace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6" name="Google Shape;226;p52"/>
          <p:cNvPicPr preferRelativeResize="0"/>
          <p:nvPr/>
        </p:nvPicPr>
        <p:blipFill rotWithShape="1">
          <a:blip r:embed="rId4">
            <a:alphaModFix/>
          </a:blip>
          <a:srcRect l="-3131" t="-1397" r="-4465" b="-1366"/>
          <a:stretch/>
        </p:blipFill>
        <p:spPr>
          <a:xfrm flipH="1">
            <a:off x="444125" y="2267350"/>
            <a:ext cx="2183300" cy="412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800" y="3058050"/>
            <a:ext cx="2857550" cy="285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478" y="2731775"/>
            <a:ext cx="8280849" cy="32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79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Výzva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70" name="Google Shape;570;p79"/>
          <p:cNvCxnSpPr>
            <a:endCxn id="571" idx="5"/>
          </p:cNvCxnSpPr>
          <p:nvPr/>
        </p:nvCxnSpPr>
        <p:spPr>
          <a:xfrm rot="10800000">
            <a:off x="4543796" y="5356529"/>
            <a:ext cx="1268700" cy="6231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2" name="Google Shape;572;p79"/>
          <p:cNvSpPr/>
          <p:nvPr/>
        </p:nvSpPr>
        <p:spPr>
          <a:xfrm>
            <a:off x="5812600" y="5679450"/>
            <a:ext cx="2638200" cy="9372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Změňte hodnotu číslem vyšším než 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‘0’</a:t>
            </a:r>
            <a:endParaRPr sz="1800" dirty="0"/>
          </a:p>
        </p:txBody>
      </p:sp>
      <p:sp>
        <p:nvSpPr>
          <p:cNvPr id="571" name="Google Shape;571;p79"/>
          <p:cNvSpPr/>
          <p:nvPr/>
        </p:nvSpPr>
        <p:spPr>
          <a:xfrm>
            <a:off x="3694425" y="4508950"/>
            <a:ext cx="995100" cy="993000"/>
          </a:xfrm>
          <a:prstGeom prst="ellipse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9"/>
          <p:cNvSpPr/>
          <p:nvPr/>
        </p:nvSpPr>
        <p:spPr>
          <a:xfrm>
            <a:off x="2195625" y="1212800"/>
            <a:ext cx="3992700" cy="894600"/>
          </a:xfrm>
          <a:prstGeom prst="wedgeRoundRectCallout">
            <a:avLst>
              <a:gd name="adj1" fmla="val -59349"/>
              <a:gd name="adj2" fmla="val 11061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Takto vypadají programovací bloky v lekcích.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74" name="Google Shape;574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85449" y="1022825"/>
            <a:ext cx="895066" cy="18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327" y="925400"/>
            <a:ext cx="8413177" cy="4123176"/>
          </a:xfrm>
          <a:prstGeom prst="rect">
            <a:avLst/>
          </a:prstGeom>
          <a:noFill/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80" name="Google Shape;580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80"/>
          <p:cNvSpPr/>
          <p:nvPr/>
        </p:nvSpPr>
        <p:spPr>
          <a:xfrm>
            <a:off x="6748500" y="0"/>
            <a:ext cx="2395500" cy="459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Výzva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2" name="Google Shape;582;p80"/>
          <p:cNvSpPr/>
          <p:nvPr/>
        </p:nvSpPr>
        <p:spPr>
          <a:xfrm>
            <a:off x="1241125" y="5283625"/>
            <a:ext cx="3305100" cy="1017600"/>
          </a:xfrm>
          <a:prstGeom prst="wedgeRoundRectCallout">
            <a:avLst>
              <a:gd name="adj1" fmla="val -58763"/>
              <a:gd name="adj2" fmla="val 555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pl-PL" sz="2400" b="1" dirty="0">
                <a:latin typeface="Montserrat"/>
                <a:ea typeface="Montserrat"/>
                <a:cs typeface="Montserrat"/>
                <a:sym typeface="Montserrat"/>
              </a:rPr>
              <a:t>Klikněte na ‘RUN’ a otestujte program!</a:t>
            </a:r>
          </a:p>
        </p:txBody>
      </p:sp>
      <p:pic>
        <p:nvPicPr>
          <p:cNvPr id="583" name="Google Shape;583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2699" y="4935675"/>
            <a:ext cx="895066" cy="18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1"/>
          <p:cNvSpPr/>
          <p:nvPr/>
        </p:nvSpPr>
        <p:spPr>
          <a:xfrm>
            <a:off x="815675" y="1821050"/>
            <a:ext cx="4943400" cy="3147600"/>
          </a:xfrm>
          <a:prstGeom prst="wedgeRoundRectCallout">
            <a:avLst>
              <a:gd name="adj1" fmla="val 64489"/>
              <a:gd name="adj2" fmla="val -11558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6263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Reflexe</a:t>
            </a:r>
            <a:r>
              <a:rPr lang="en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R="62630" lvl="0">
              <a:lnSpc>
                <a:spcPct val="115000"/>
              </a:lnSpc>
            </a:pPr>
            <a:r>
              <a:rPr lang="pl-PL" sz="2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Jaký vliv měl blok </a:t>
            </a:r>
            <a:r>
              <a:rPr lang="pl-PL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‘wait for (2) seconds’ </a:t>
            </a:r>
            <a:r>
              <a:rPr lang="pl-PL" sz="2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na program?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9" name="Google Shape;589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640075" y="1443725"/>
            <a:ext cx="2177600" cy="460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2"/>
          <p:cNvSpPr/>
          <p:nvPr/>
        </p:nvSpPr>
        <p:spPr>
          <a:xfrm>
            <a:off x="6120650" y="1431900"/>
            <a:ext cx="2575200" cy="2988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6" name="Google Shape;596;p82"/>
          <p:cNvSpPr/>
          <p:nvPr/>
        </p:nvSpPr>
        <p:spPr>
          <a:xfrm>
            <a:off x="3266850" y="1431901"/>
            <a:ext cx="2575200" cy="2988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7" name="Google Shape;59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6075" y="1673675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6888" y="1673675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7694" y="1673675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1850" y="1673663"/>
            <a:ext cx="6191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82"/>
          <p:cNvSpPr/>
          <p:nvPr/>
        </p:nvSpPr>
        <p:spPr>
          <a:xfrm>
            <a:off x="413050" y="1431901"/>
            <a:ext cx="2575200" cy="2988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2" name="Google Shape;60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1107" y="1673675"/>
            <a:ext cx="619125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4013" y="1673663"/>
            <a:ext cx="6191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82"/>
          <p:cNvSpPr txBox="1"/>
          <p:nvPr/>
        </p:nvSpPr>
        <p:spPr>
          <a:xfrm>
            <a:off x="3266850" y="2506313"/>
            <a:ext cx="257520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Můžete do programu přidat další blok ze sekce „Světelný senzor“ „Akce“?</a:t>
            </a:r>
            <a:endParaRPr sz="1800" dirty="0"/>
          </a:p>
        </p:txBody>
      </p:sp>
      <p:sp>
        <p:nvSpPr>
          <p:cNvPr id="605" name="Google Shape;605;p82"/>
          <p:cNvSpPr txBox="1"/>
          <p:nvPr/>
        </p:nvSpPr>
        <p:spPr>
          <a:xfrm>
            <a:off x="413063" y="2500138"/>
            <a:ext cx="2575200" cy="18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cs-CZ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Můžete program ještě urychlit zadáním hodnoty „menší než 1 vteřina“?</a:t>
            </a:r>
            <a:endParaRPr sz="1800" dirty="0"/>
          </a:p>
        </p:txBody>
      </p:sp>
      <p:sp>
        <p:nvSpPr>
          <p:cNvPr id="606" name="Google Shape;606;p82"/>
          <p:cNvSpPr txBox="1"/>
          <p:nvPr/>
        </p:nvSpPr>
        <p:spPr>
          <a:xfrm>
            <a:off x="6120650" y="2562450"/>
            <a:ext cx="2610300" cy="18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Můžete přidat blok bzučáku a použít kódovací blok z karty bzučák?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7" name="Google Shape;607;p82"/>
          <p:cNvSpPr/>
          <p:nvPr/>
        </p:nvSpPr>
        <p:spPr>
          <a:xfrm>
            <a:off x="4933150" y="0"/>
            <a:ext cx="4211400" cy="4995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Rozšiřující výzvy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08" name="Google Shape;608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2"/>
          <p:cNvSpPr/>
          <p:nvPr/>
        </p:nvSpPr>
        <p:spPr>
          <a:xfrm>
            <a:off x="4157133" y="5611825"/>
            <a:ext cx="3321642" cy="561900"/>
          </a:xfrm>
          <a:prstGeom prst="wedgeRoundRectCallout">
            <a:avLst>
              <a:gd name="adj1" fmla="val 58464"/>
              <a:gd name="adj2" fmla="val -35242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6263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Dobrá práce</a:t>
            </a:r>
            <a:r>
              <a:rPr lang="en" sz="2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0" name="Google Shape;610;p82"/>
          <p:cNvPicPr preferRelativeResize="0"/>
          <p:nvPr/>
        </p:nvPicPr>
        <p:blipFill rotWithShape="1">
          <a:blip r:embed="rId5">
            <a:alphaModFix/>
          </a:blip>
          <a:srcRect b="-1183"/>
          <a:stretch/>
        </p:blipFill>
        <p:spPr>
          <a:xfrm>
            <a:off x="7756025" y="5097475"/>
            <a:ext cx="879775" cy="176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83"/>
          <p:cNvPicPr preferRelativeResize="0"/>
          <p:nvPr/>
        </p:nvPicPr>
        <p:blipFill rotWithShape="1">
          <a:blip r:embed="rId3">
            <a:alphaModFix/>
          </a:blip>
          <a:srcRect r="9665"/>
          <a:stretch/>
        </p:blipFill>
        <p:spPr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83"/>
          <p:cNvSpPr/>
          <p:nvPr/>
        </p:nvSpPr>
        <p:spPr>
          <a:xfrm>
            <a:off x="7465500" y="0"/>
            <a:ext cx="1678500" cy="5814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latin typeface="Montserrat"/>
                <a:ea typeface="Montserrat"/>
                <a:cs typeface="Montserrat"/>
                <a:sym typeface="Montserrat"/>
              </a:rPr>
              <a:t>Reflexe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7" name="Google Shape;617;p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550" y="3607825"/>
            <a:ext cx="5938974" cy="7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425" y="1732525"/>
            <a:ext cx="2767475" cy="4458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84"/>
          <p:cNvSpPr/>
          <p:nvPr/>
        </p:nvSpPr>
        <p:spPr>
          <a:xfrm>
            <a:off x="1072175" y="2434800"/>
            <a:ext cx="3519000" cy="1636200"/>
          </a:xfrm>
          <a:prstGeom prst="wedgeRoundRectCallout">
            <a:avLst>
              <a:gd name="adj1" fmla="val 69435"/>
              <a:gd name="adj2" fmla="val 2225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6263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latin typeface="Montserrat"/>
                <a:ea typeface="Montserrat"/>
                <a:cs typeface="Montserrat"/>
                <a:sym typeface="Montserrat"/>
              </a:rPr>
              <a:t>Úvodní lekce dokončena</a:t>
            </a:r>
            <a:r>
              <a:rPr lang="en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3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25" name="Google Shape;625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84"/>
          <p:cNvPicPr preferRelativeResize="0"/>
          <p:nvPr/>
        </p:nvPicPr>
        <p:blipFill rotWithShape="1">
          <a:blip r:embed="rId4">
            <a:alphaModFix/>
          </a:blip>
          <a:srcRect b="-1183"/>
          <a:stretch/>
        </p:blipFill>
        <p:spPr>
          <a:xfrm>
            <a:off x="4952450" y="1660050"/>
            <a:ext cx="2280300" cy="456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53"/>
          <p:cNvSpPr txBox="1"/>
          <p:nvPr/>
        </p:nvSpPr>
        <p:spPr>
          <a:xfrm>
            <a:off x="308150" y="725300"/>
            <a:ext cx="77817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 je to SAM hardware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4" name="Google Shape;234;p53"/>
          <p:cNvSpPr/>
          <p:nvPr/>
        </p:nvSpPr>
        <p:spPr>
          <a:xfrm>
            <a:off x="5807100" y="-8312"/>
            <a:ext cx="33369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Základní informace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53"/>
          <p:cNvSpPr/>
          <p:nvPr/>
        </p:nvSpPr>
        <p:spPr>
          <a:xfrm>
            <a:off x="3126149" y="2488125"/>
            <a:ext cx="2745000" cy="1523025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2000" b="1" dirty="0">
                <a:latin typeface="Montserrat"/>
                <a:ea typeface="Montserrat"/>
                <a:cs typeface="Montserrat"/>
                <a:sym typeface="Montserrat"/>
              </a:rPr>
              <a:t>Bloky </a:t>
            </a:r>
            <a:r>
              <a:rPr lang="en" sz="2000" b="1" dirty="0">
                <a:latin typeface="Montserrat"/>
                <a:ea typeface="Montserrat"/>
                <a:cs typeface="Montserrat"/>
                <a:sym typeface="Montserrat"/>
              </a:rPr>
              <a:t>SAM</a:t>
            </a:r>
            <a:r>
              <a:rPr lang="cs-CZ" sz="2000" b="1" dirty="0">
                <a:latin typeface="Montserrat"/>
                <a:ea typeface="Montserrat"/>
                <a:cs typeface="Montserrat"/>
                <a:sym typeface="Montserrat"/>
              </a:rPr>
              <a:t>, které používáme v kurzu </a:t>
            </a:r>
            <a:r>
              <a:rPr lang="cs-CZ" sz="2000" b="1" dirty="0" err="1">
                <a:latin typeface="Montserrat"/>
                <a:ea typeface="Montserrat"/>
                <a:cs typeface="Montserrat"/>
                <a:sym typeface="Montserrat"/>
              </a:rPr>
              <a:t>Learn</a:t>
            </a:r>
            <a:r>
              <a:rPr lang="cs-CZ" sz="2000" b="1" dirty="0"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cs-CZ" sz="2000" b="1" dirty="0" err="1">
                <a:latin typeface="Montserrat"/>
                <a:ea typeface="Montserrat"/>
                <a:cs typeface="Montserrat"/>
                <a:sym typeface="Montserrat"/>
              </a:rPr>
              <a:t>code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575" y="1729500"/>
            <a:ext cx="1643600" cy="13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8800" y="4146475"/>
            <a:ext cx="2034600" cy="159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637" y="1517637"/>
            <a:ext cx="1887675" cy="16835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53"/>
          <p:cNvCxnSpPr>
            <a:cxnSpLocks/>
            <a:stCxn id="235" idx="1"/>
            <a:endCxn id="240" idx="3"/>
          </p:cNvCxnSpPr>
          <p:nvPr/>
        </p:nvCxnSpPr>
        <p:spPr>
          <a:xfrm flipH="1">
            <a:off x="2256713" y="3249638"/>
            <a:ext cx="869436" cy="126562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1" name="Google Shape;241;p53"/>
          <p:cNvCxnSpPr>
            <a:cxnSpLocks/>
            <a:stCxn id="235" idx="3"/>
            <a:endCxn id="242" idx="1"/>
          </p:cNvCxnSpPr>
          <p:nvPr/>
        </p:nvCxnSpPr>
        <p:spPr>
          <a:xfrm>
            <a:off x="5871149" y="3249638"/>
            <a:ext cx="1009976" cy="107662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3" name="Google Shape;243;p53"/>
          <p:cNvCxnSpPr>
            <a:cxnSpLocks/>
            <a:stCxn id="235" idx="2"/>
            <a:endCxn id="244" idx="0"/>
          </p:cNvCxnSpPr>
          <p:nvPr/>
        </p:nvCxnSpPr>
        <p:spPr>
          <a:xfrm>
            <a:off x="4498649" y="4011150"/>
            <a:ext cx="2551" cy="724600"/>
          </a:xfrm>
          <a:prstGeom prst="straightConnector1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0" name="Google Shape;240;p53"/>
          <p:cNvSpPr/>
          <p:nvPr/>
        </p:nvSpPr>
        <p:spPr>
          <a:xfrm>
            <a:off x="752213" y="2995200"/>
            <a:ext cx="1504500" cy="7620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Světelný senzor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53"/>
          <p:cNvSpPr/>
          <p:nvPr/>
        </p:nvSpPr>
        <p:spPr>
          <a:xfrm>
            <a:off x="6881125" y="3033600"/>
            <a:ext cx="1504500" cy="6474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Bzučák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53"/>
          <p:cNvSpPr/>
          <p:nvPr/>
        </p:nvSpPr>
        <p:spPr>
          <a:xfrm>
            <a:off x="3748950" y="4735750"/>
            <a:ext cx="1504500" cy="647400"/>
          </a:xfrm>
          <a:prstGeom prst="roundRect">
            <a:avLst>
              <a:gd name="adj" fmla="val 16667"/>
            </a:avLst>
          </a:prstGeom>
          <a:solidFill>
            <a:srgbClr val="1155CC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Posuvník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5" name="Google Shape;245;p53"/>
          <p:cNvSpPr/>
          <p:nvPr/>
        </p:nvSpPr>
        <p:spPr>
          <a:xfrm>
            <a:off x="1075974" y="5684375"/>
            <a:ext cx="5156014" cy="891300"/>
          </a:xfrm>
          <a:prstGeom prst="wedgeRoundRectCallout">
            <a:avLst>
              <a:gd name="adj1" fmla="val -56902"/>
              <a:gd name="adj2" fmla="val -40884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Tyto bloky mají rozsah hodnot od 0 do 100.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6" name="Google Shape;246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0799" y="4969700"/>
            <a:ext cx="895066" cy="188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4"/>
          <p:cNvSpPr txBox="1"/>
          <p:nvPr/>
        </p:nvSpPr>
        <p:spPr>
          <a:xfrm>
            <a:off x="308150" y="725300"/>
            <a:ext cx="77817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 je to SAM hardware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54"/>
          <p:cNvSpPr/>
          <p:nvPr/>
        </p:nvSpPr>
        <p:spPr>
          <a:xfrm>
            <a:off x="5807100" y="-8312"/>
            <a:ext cx="33369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Základní informace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4" name="Google Shape;25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812" y="5026750"/>
            <a:ext cx="1643600" cy="13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650" y="3140450"/>
            <a:ext cx="1742775" cy="13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526" y="1467774"/>
            <a:ext cx="1742775" cy="155434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4"/>
          <p:cNvSpPr/>
          <p:nvPr/>
        </p:nvSpPr>
        <p:spPr>
          <a:xfrm>
            <a:off x="3126200" y="1940150"/>
            <a:ext cx="5206200" cy="12330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Světelný senzor detekuje světlo v místnosti a zobrazuje hodnotu mezi „0–100“.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8" name="Google Shape;258;p54"/>
          <p:cNvSpPr/>
          <p:nvPr/>
        </p:nvSpPr>
        <p:spPr>
          <a:xfrm>
            <a:off x="3187400" y="5421775"/>
            <a:ext cx="5145000" cy="12330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Bzučák umí přehrávat zvuky různých tónů v rozmezí „0–100“.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9" name="Google Shape;259;p54"/>
          <p:cNvSpPr/>
          <p:nvPr/>
        </p:nvSpPr>
        <p:spPr>
          <a:xfrm>
            <a:off x="3187425" y="3609095"/>
            <a:ext cx="5145000" cy="12330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 err="1">
                <a:latin typeface="Montserrat"/>
                <a:ea typeface="Montserrat"/>
                <a:cs typeface="Montserrat"/>
                <a:sym typeface="Montserrat"/>
              </a:rPr>
              <a:t>Posuvník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>
                <a:latin typeface="Montserrat"/>
                <a:ea typeface="Montserrat"/>
                <a:cs typeface="Montserrat"/>
                <a:sym typeface="Montserrat"/>
              </a:rPr>
              <a:t>lze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>
                <a:latin typeface="Montserrat"/>
                <a:ea typeface="Montserrat"/>
                <a:cs typeface="Montserrat"/>
                <a:sym typeface="Montserrat"/>
              </a:rPr>
              <a:t>posouvat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>
                <a:latin typeface="Montserrat"/>
                <a:ea typeface="Montserrat"/>
                <a:cs typeface="Montserrat"/>
                <a:sym typeface="Montserrat"/>
              </a:rPr>
              <a:t>zleva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>
                <a:latin typeface="Montserrat"/>
                <a:ea typeface="Montserrat"/>
                <a:cs typeface="Montserrat"/>
                <a:sym typeface="Montserrat"/>
              </a:rPr>
              <a:t>doprava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 a </a:t>
            </a:r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zobrazuje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>
                <a:latin typeface="Montserrat"/>
                <a:ea typeface="Montserrat"/>
                <a:cs typeface="Montserrat"/>
                <a:sym typeface="Montserrat"/>
              </a:rPr>
              <a:t>hodnotu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00" dirty="0" err="1">
                <a:latin typeface="Montserrat"/>
                <a:ea typeface="Montserrat"/>
                <a:cs typeface="Montserrat"/>
                <a:sym typeface="Montserrat"/>
              </a:rPr>
              <a:t>mezi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„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0–100</a:t>
            </a:r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-US" sz="22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cxnSp>
        <p:nvCxnSpPr>
          <p:cNvPr id="260" name="Google Shape;260;p54"/>
          <p:cNvCxnSpPr>
            <a:stCxn id="256" idx="3"/>
          </p:cNvCxnSpPr>
          <p:nvPr/>
        </p:nvCxnSpPr>
        <p:spPr>
          <a:xfrm rot="10800000" flipH="1">
            <a:off x="2445301" y="2226645"/>
            <a:ext cx="633000" cy="1830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1" name="Google Shape;261;p54"/>
          <p:cNvCxnSpPr/>
          <p:nvPr/>
        </p:nvCxnSpPr>
        <p:spPr>
          <a:xfrm>
            <a:off x="2475913" y="3835070"/>
            <a:ext cx="681000" cy="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2" name="Google Shape;262;p54"/>
          <p:cNvCxnSpPr/>
          <p:nvPr/>
        </p:nvCxnSpPr>
        <p:spPr>
          <a:xfrm>
            <a:off x="2475888" y="5710670"/>
            <a:ext cx="681000" cy="0"/>
          </a:xfrm>
          <a:prstGeom prst="straightConnector1">
            <a:avLst/>
          </a:prstGeom>
          <a:noFill/>
          <a:ln w="38100" cap="flat" cmpd="sng">
            <a:solidFill>
              <a:srgbClr val="B7B7B7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A59B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5"/>
          <p:cNvSpPr/>
          <p:nvPr/>
        </p:nvSpPr>
        <p:spPr>
          <a:xfrm>
            <a:off x="911075" y="2226600"/>
            <a:ext cx="4943400" cy="2404800"/>
          </a:xfrm>
          <a:prstGeom prst="wedgeRoundRectCallout">
            <a:avLst>
              <a:gd name="adj1" fmla="val 64489"/>
              <a:gd name="adj2" fmla="val -11558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6263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Otázka</a:t>
            </a:r>
            <a:r>
              <a:rPr lang="en" sz="30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" sz="3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30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6263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Jaký další hardware umíte vyjmenovat</a:t>
            </a:r>
            <a:r>
              <a:rPr lang="en" sz="25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8" name="Google Shape;26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640075" y="1443725"/>
            <a:ext cx="2177600" cy="460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56"/>
          <p:cNvSpPr txBox="1"/>
          <p:nvPr/>
        </p:nvSpPr>
        <p:spPr>
          <a:xfrm>
            <a:off x="228625" y="702125"/>
            <a:ext cx="77817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 je to software</a:t>
            </a:r>
            <a:r>
              <a:rPr lang="en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6" name="Google Shape;276;p56"/>
          <p:cNvSpPr/>
          <p:nvPr/>
        </p:nvSpPr>
        <p:spPr>
          <a:xfrm>
            <a:off x="5807100" y="-8312"/>
            <a:ext cx="33369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Základní informace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7" name="Google Shape;277;p56"/>
          <p:cNvSpPr/>
          <p:nvPr/>
        </p:nvSpPr>
        <p:spPr>
          <a:xfrm>
            <a:off x="2888575" y="2112825"/>
            <a:ext cx="5268300" cy="8937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cs-CZ" sz="2200" b="1" dirty="0">
                <a:latin typeface="Montserrat"/>
                <a:ea typeface="Montserrat"/>
                <a:cs typeface="Montserrat"/>
                <a:sym typeface="Montserrat"/>
              </a:rPr>
              <a:t>Programy</a:t>
            </a:r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 používané počítačem.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8" name="Google Shape;278;p56"/>
          <p:cNvSpPr/>
          <p:nvPr/>
        </p:nvSpPr>
        <p:spPr>
          <a:xfrm>
            <a:off x="2888575" y="3339813"/>
            <a:ext cx="5268300" cy="9933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Veškerý software je vytvořen pomocí </a:t>
            </a:r>
            <a:r>
              <a:rPr lang="cs-CZ" sz="2200" b="1" dirty="0">
                <a:latin typeface="Montserrat"/>
                <a:ea typeface="Montserrat"/>
                <a:cs typeface="Montserrat"/>
                <a:sym typeface="Montserrat"/>
              </a:rPr>
              <a:t>počítačového kódu</a:t>
            </a:r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9" name="Google Shape;279;p56"/>
          <p:cNvPicPr preferRelativeResize="0"/>
          <p:nvPr/>
        </p:nvPicPr>
        <p:blipFill rotWithShape="1">
          <a:blip r:embed="rId4">
            <a:alphaModFix/>
          </a:blip>
          <a:srcRect l="-3131" t="-1397" r="-4465" b="-1366"/>
          <a:stretch/>
        </p:blipFill>
        <p:spPr>
          <a:xfrm flipH="1">
            <a:off x="476675" y="2003012"/>
            <a:ext cx="2183300" cy="412412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6"/>
          <p:cNvSpPr/>
          <p:nvPr/>
        </p:nvSpPr>
        <p:spPr>
          <a:xfrm>
            <a:off x="2888575" y="4666400"/>
            <a:ext cx="5268300" cy="11949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Pokud je kód kombinován, nazývá se to </a:t>
            </a:r>
            <a:r>
              <a:rPr lang="cs-CZ" sz="2200" b="1" dirty="0">
                <a:latin typeface="Montserrat"/>
                <a:ea typeface="Montserrat"/>
                <a:cs typeface="Montserrat"/>
                <a:sym typeface="Montserrat"/>
              </a:rPr>
              <a:t>programováním</a:t>
            </a:r>
            <a:r>
              <a:rPr lang="cs-CZ" sz="2200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2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7"/>
          <p:cNvSpPr txBox="1"/>
          <p:nvPr/>
        </p:nvSpPr>
        <p:spPr>
          <a:xfrm>
            <a:off x="281499" y="704512"/>
            <a:ext cx="6517233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Jaký software používáme v kurzu </a:t>
            </a:r>
            <a:r>
              <a:rPr lang="en" sz="2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Learn to Code?</a:t>
            </a:r>
            <a:endParaRPr sz="28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7" name="Google Shape;287;p57"/>
          <p:cNvSpPr/>
          <p:nvPr/>
        </p:nvSpPr>
        <p:spPr>
          <a:xfrm>
            <a:off x="5807100" y="-8312"/>
            <a:ext cx="33369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Základní informace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57"/>
          <p:cNvSpPr/>
          <p:nvPr/>
        </p:nvSpPr>
        <p:spPr>
          <a:xfrm>
            <a:off x="281500" y="1732500"/>
            <a:ext cx="8628600" cy="7827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Budeme pracovat v </a:t>
            </a:r>
            <a:r>
              <a:rPr lang="cs-CZ" sz="1800" dirty="0" err="1">
                <a:latin typeface="Montserrat"/>
                <a:ea typeface="Montserrat"/>
                <a:cs typeface="Montserrat"/>
                <a:sym typeface="Montserrat"/>
              </a:rPr>
              <a:t>Blockly</a:t>
            </a: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 na platformě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9" name="Google Shape;28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9400" y="2862425"/>
            <a:ext cx="7689802" cy="3760801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0" name="Google Shape;290;p57"/>
          <p:cNvPicPr preferRelativeResize="0"/>
          <p:nvPr/>
        </p:nvPicPr>
        <p:blipFill rotWithShape="1">
          <a:blip r:embed="rId5">
            <a:alphaModFix/>
          </a:blip>
          <a:srcRect r="-1812"/>
          <a:stretch/>
        </p:blipFill>
        <p:spPr>
          <a:xfrm>
            <a:off x="5341433" y="1916565"/>
            <a:ext cx="3336902" cy="414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32675" y="4101625"/>
            <a:ext cx="1258125" cy="26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9525" y="0"/>
            <a:ext cx="995200" cy="499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58"/>
          <p:cNvSpPr/>
          <p:nvPr/>
        </p:nvSpPr>
        <p:spPr>
          <a:xfrm>
            <a:off x="4031400" y="0"/>
            <a:ext cx="5112600" cy="5955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Jak zapojit bloky SAM</a:t>
            </a: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8" name="Google Shape;29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70825"/>
            <a:ext cx="8839200" cy="4322921"/>
          </a:xfrm>
          <a:prstGeom prst="rect">
            <a:avLst/>
          </a:prstGeom>
          <a:noFill/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9" name="Google Shape;29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4825" y="1377300"/>
            <a:ext cx="2816525" cy="3437476"/>
          </a:xfrm>
          <a:prstGeom prst="rect">
            <a:avLst/>
          </a:prstGeom>
          <a:noFill/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0" name="Google Shape;300;p58"/>
          <p:cNvSpPr/>
          <p:nvPr/>
        </p:nvSpPr>
        <p:spPr>
          <a:xfrm>
            <a:off x="1245375" y="5352150"/>
            <a:ext cx="3681000" cy="987600"/>
          </a:xfrm>
          <a:prstGeom prst="wedgeRoundRectCallout">
            <a:avLst>
              <a:gd name="adj1" fmla="val -57453"/>
              <a:gd name="adj2" fmla="val -9462"/>
              <a:gd name="adj3" fmla="val 0"/>
            </a:avLst>
          </a:prstGeom>
          <a:solidFill>
            <a:srgbClr val="F3F3F3"/>
          </a:solidFill>
          <a:ln w="762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Vyberte zařízení, které chcete zapojit z vyskakovací nabídky.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1" name="Google Shape;301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0799" y="4969700"/>
            <a:ext cx="895066" cy="1888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p58"/>
          <p:cNvCxnSpPr>
            <a:cxnSpLocks/>
            <a:stCxn id="303" idx="0"/>
          </p:cNvCxnSpPr>
          <p:nvPr/>
        </p:nvCxnSpPr>
        <p:spPr>
          <a:xfrm flipH="1" flipV="1">
            <a:off x="5348276" y="2725500"/>
            <a:ext cx="1737378" cy="8469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3" name="Google Shape;303;p58"/>
          <p:cNvSpPr/>
          <p:nvPr/>
        </p:nvSpPr>
        <p:spPr>
          <a:xfrm>
            <a:off x="5975575" y="3572400"/>
            <a:ext cx="2220158" cy="9876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Výběr zařízení, které chcete připojit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58"/>
          <p:cNvSpPr/>
          <p:nvPr/>
        </p:nvSpPr>
        <p:spPr>
          <a:xfrm>
            <a:off x="7698025" y="1440875"/>
            <a:ext cx="800400" cy="316200"/>
          </a:xfrm>
          <a:prstGeom prst="ellipse">
            <a:avLst/>
          </a:prstGeom>
          <a:noFill/>
          <a:ln w="38100" cap="flat" cmpd="sng">
            <a:solidFill>
              <a:srgbClr val="FFCC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5" name="Google Shape;305;p58"/>
          <p:cNvCxnSpPr>
            <a:stCxn id="306" idx="0"/>
          </p:cNvCxnSpPr>
          <p:nvPr/>
        </p:nvCxnSpPr>
        <p:spPr>
          <a:xfrm rot="10800000" flipH="1">
            <a:off x="7647950" y="1757100"/>
            <a:ext cx="408900" cy="417600"/>
          </a:xfrm>
          <a:prstGeom prst="straightConnector1">
            <a:avLst/>
          </a:prstGeom>
          <a:noFill/>
          <a:ln w="28575" cap="flat" cmpd="sng">
            <a:solidFill>
              <a:srgbClr val="FFCC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6" name="Google Shape;306;p58"/>
          <p:cNvSpPr/>
          <p:nvPr/>
        </p:nvSpPr>
        <p:spPr>
          <a:xfrm>
            <a:off x="6984050" y="2174700"/>
            <a:ext cx="1327800" cy="987600"/>
          </a:xfrm>
          <a:prstGeom prst="roundRect">
            <a:avLst>
              <a:gd name="adj" fmla="val 16667"/>
            </a:avLst>
          </a:prstGeom>
          <a:solidFill>
            <a:srgbClr val="CCCCCC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Montserrat"/>
                <a:ea typeface="Montserrat"/>
                <a:cs typeface="Montserrat"/>
                <a:sym typeface="Montserrat"/>
              </a:rPr>
              <a:t>Klikněte na</a:t>
            </a:r>
            <a:r>
              <a:rPr lang="en" sz="1800" dirty="0">
                <a:latin typeface="Montserrat"/>
                <a:ea typeface="Montserrat"/>
                <a:cs typeface="Montserrat"/>
                <a:sym typeface="Montserrat"/>
              </a:rPr>
              <a:t> ‘ADD DEVICE’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B6000C9FE3554785DE6567E845B459" ma:contentTypeVersion="12" ma:contentTypeDescription="Vytvoří nový dokument" ma:contentTypeScope="" ma:versionID="f4c3828befb600231181607012e8f4a7">
  <xsd:schema xmlns:xsd="http://www.w3.org/2001/XMLSchema" xmlns:xs="http://www.w3.org/2001/XMLSchema" xmlns:p="http://schemas.microsoft.com/office/2006/metadata/properties" xmlns:ns2="833ebe41-0e28-4f9f-9c82-9a1e30319123" xmlns:ns3="ce177614-3ea8-4aee-b5b6-38fa875e3032" targetNamespace="http://schemas.microsoft.com/office/2006/metadata/properties" ma:root="true" ma:fieldsID="ccb854fc4f566ae67d839f3416cee1f5" ns2:_="" ns3:_="">
    <xsd:import namespace="833ebe41-0e28-4f9f-9c82-9a1e30319123"/>
    <xsd:import namespace="ce177614-3ea8-4aee-b5b6-38fa875e3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3ebe41-0e28-4f9f-9c82-9a1e303191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177614-3ea8-4aee-b5b6-38fa875e3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7771D0-647F-4710-BF7C-6B36C7E8E900}"/>
</file>

<file path=customXml/itemProps2.xml><?xml version="1.0" encoding="utf-8"?>
<ds:datastoreItem xmlns:ds="http://schemas.openxmlformats.org/officeDocument/2006/customXml" ds:itemID="{CE2B4C09-A0F4-4752-8864-0435636530CB}"/>
</file>

<file path=customXml/itemProps3.xml><?xml version="1.0" encoding="utf-8"?>
<ds:datastoreItem xmlns:ds="http://schemas.openxmlformats.org/officeDocument/2006/customXml" ds:itemID="{A0155747-ADC9-4C9C-B1E9-08C297CE31C0}"/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822</Words>
  <Application>Microsoft Office PowerPoint</Application>
  <PresentationFormat>Předvádění na obrazovce (4:3)</PresentationFormat>
  <Paragraphs>157</Paragraphs>
  <Slides>35</Slides>
  <Notes>35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35</vt:i4>
      </vt:variant>
    </vt:vector>
  </HeadingPairs>
  <TitlesOfParts>
    <vt:vector size="43" baseType="lpstr">
      <vt:lpstr>Arial</vt:lpstr>
      <vt:lpstr>Times New Roman</vt:lpstr>
      <vt:lpstr>Helvetica Neue</vt:lpstr>
      <vt:lpstr>Montserrat</vt:lpstr>
      <vt:lpstr>Simple Light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Jakub Novotný</cp:lastModifiedBy>
  <cp:revision>10</cp:revision>
  <dcterms:modified xsi:type="dcterms:W3CDTF">2020-08-03T10:19:57Z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0x01010047B6000C9FE3554785DE6567E845B459</vt:lpwstr>
  </property>
</Properties>
</file>