
<file path=[Content_Types].xml><?xml version="1.0" encoding="utf-8"?>
<Types xmlns="http://schemas.openxmlformats.org/package/2006/content-types">
  <Default Extension="bin" ContentType="image/unknown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5" r:id="rId3"/>
    <p:sldId id="264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40" d="100"/>
          <a:sy n="140" d="100"/>
        </p:scale>
        <p:origin x="24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FF8397-28DB-40F4-8E1E-0026FC519BFC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EC94C-BC5C-4943-B43C-344F44E4279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7586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9A0CF1-82B1-A279-7783-D9919D5E6F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8E7FDA-7DE5-22CF-217F-0FEF60A9C9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33018A-6CFF-A527-7365-2F8DFF41C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FF69E4-DD98-09B7-63BF-A9E3A25B0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AD4BAE7-E390-EC05-5661-BA930B9D4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5540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E6EF8D-6173-779B-FA57-E946C43BD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9056116-E6EA-7B91-1A84-052E96D2A6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B03430A-72C1-3C4B-BCDF-951E8D5B0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CCB477-5764-2389-C9F4-51832B642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FD17F51-1566-B44F-9111-34E04A1B5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9356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54BFDEF-AC9E-EC9F-756F-34D012B75E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A7562F-04B8-834E-F698-6F1E337908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F69BA7-918E-B0DD-14B7-1D478C19E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F236B3A-3B7B-7861-657A-158E8F13EF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A51D3FD-0F18-F75E-EB31-0270BDDC2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8042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166B57-D638-69A4-36A8-361A30E30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E02306-CA26-5F58-A33D-BC587E640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38D838B-6406-6E58-2EAE-85347E5B7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FBC2A63-4B80-084C-A7AA-31ECEF308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F1A579-BAB3-489D-BCBA-FAA765E35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9602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F40CE1-C8F3-24B7-4469-065F29614E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E10751B-D8F9-86DF-26E2-E81DA13E8B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69F29B8-FA6C-C625-F2A6-ADE11D5498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03B700-169C-AE32-4AA5-B2DC97245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67E7D75-A64A-0D23-B294-18B16FC39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674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099473-8ED3-CE23-29B4-ED3671989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9A5FAB-A7A6-9D00-E35B-D0393DE761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62A5A615-B4AF-3452-5254-47534B323C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A6533D4-5E35-7614-6301-69965AB9C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5E617C3-34DC-BFEA-68C1-A9BAA0E50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0E52FBC-8572-1DD0-886F-4747B11ED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517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2E71B3-82E0-ECB6-983F-A396E4FEE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D8B63C6-7768-133E-6170-D63AFC81D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251770-21DA-2D2B-FD7A-E9A6308C80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B819B22-B43F-153B-3EB4-10C2D2091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B4F154B-DA3C-9259-A8EC-46855B5117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20122E2-38DC-ECA7-ED0D-244F211740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570C77D-DF24-AFE3-B2ED-7249DB7C1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95E6C679-AF1E-4190-0DC1-1E7A12629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8280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67C597-3656-731A-32FC-BB3180849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CB4CF67-4767-BE31-2BCE-37E572DEB2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31633678-2967-70C3-5DF5-BF7E471A4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E78E3F1-1443-F2BE-9EC9-6D4DC2CF0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8762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8AF11F1-5916-9410-2009-9CB276399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37EE7FA-C039-4755-CD3F-2E15F7A9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1835515-C0AC-1E41-1A7A-820184F77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961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E5E86A9-A5A2-22FF-0C75-29AE8A13E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36B51D-C7C8-D2F1-4013-370AC76507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3B1A71D-386D-BB3D-414F-F22BE78F36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C7990BA-EAAF-235A-1517-E3EF907DC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110F58B-749B-818D-EEAE-537446756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8BC258B-D15A-D2EC-FC4C-DCEB83DD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0841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86736E-25C6-8656-7B0E-F07296912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EDBDC714-297B-3E62-4E46-69E2A51CCC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22A7FA9-6081-FC2F-9EF2-AA164B22F2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E78DB2-44B1-7CE7-381D-C31CB3F81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A9CF73D-A61A-54F7-450A-7E2E450C9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2D8231C-C76C-C59C-1C53-7A01E53E2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2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0BF9696-A124-F61D-7327-2B89D64A2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3EA5ED0-0F19-98CD-AC15-A360135B3B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887CE4-36CA-CFD4-8414-64A41ED31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6D510-0FDB-440E-BD47-08AF482A0F79}" type="datetimeFigureOut">
              <a:rPr lang="cs-CZ" smtClean="0"/>
              <a:t>25.09.2024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53CCD53-5F40-045A-9D8E-D704DD5A42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11442B2-83E3-D7E2-E386-BF677D5B5F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2A927-E78F-491F-88E5-99205779B53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1483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bin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>
            <a:extLst>
              <a:ext uri="{FF2B5EF4-FFF2-40B4-BE49-F238E27FC236}">
                <a16:creationId xmlns:a16="http://schemas.microsoft.com/office/drawing/2014/main" id="{1D351ECA-5DD3-D130-5693-168512BDD6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0000" y="539999"/>
            <a:ext cx="10224000" cy="5760000"/>
          </a:xfrm>
        </p:spPr>
        <p:txBody>
          <a:bodyPr anchor="ctr">
            <a:normAutofit fontScale="47500" lnSpcReduction="20000"/>
          </a:bodyPr>
          <a:lstStyle/>
          <a:p>
            <a:r>
              <a:rPr lang="cs-CZ" sz="5800" b="1" dirty="0"/>
              <a:t>Postup a vysvětlivky pro složení kódu v </a:t>
            </a:r>
            <a:r>
              <a:rPr lang="cs-CZ" sz="5800" b="1" dirty="0" err="1"/>
              <a:t>Blockly</a:t>
            </a:r>
            <a:endParaRPr lang="cs-CZ" sz="5800" b="1" dirty="0"/>
          </a:p>
          <a:p>
            <a:r>
              <a:rPr lang="cs-CZ" sz="3200" dirty="0"/>
              <a:t>Ovládání dvou DC motorů (autíčko SAM Labs) prostřednictvím BBC </a:t>
            </a:r>
            <a:r>
              <a:rPr lang="cs-CZ" sz="3200" dirty="0" err="1"/>
              <a:t>micro:bitu</a:t>
            </a:r>
            <a:endParaRPr lang="cs-CZ" sz="3200" dirty="0"/>
          </a:p>
          <a:p>
            <a:endParaRPr lang="cs-CZ" sz="3200" dirty="0"/>
          </a:p>
          <a:p>
            <a:pPr algn="l">
              <a:lnSpc>
                <a:spcPct val="120000"/>
              </a:lnSpc>
            </a:pPr>
            <a:r>
              <a:rPr lang="cs-CZ" sz="3200" dirty="0"/>
              <a:t>Kód obsahuje „</a:t>
            </a:r>
            <a:r>
              <a:rPr lang="cs-CZ" sz="3200" b="1" dirty="0"/>
              <a:t>program start</a:t>
            </a:r>
            <a:r>
              <a:rPr lang="cs-CZ" sz="3200" dirty="0"/>
              <a:t>“</a:t>
            </a:r>
            <a:r>
              <a:rPr lang="cs-CZ" sz="3200" b="1" dirty="0"/>
              <a:t> </a:t>
            </a:r>
            <a:r>
              <a:rPr lang="cs-CZ" sz="3200" dirty="0"/>
              <a:t>– na </a:t>
            </a:r>
            <a:r>
              <a:rPr lang="cs-CZ" sz="3200" dirty="0" err="1"/>
              <a:t>micro:bitu</a:t>
            </a:r>
            <a:r>
              <a:rPr lang="cs-CZ" sz="3200" dirty="0"/>
              <a:t> zobraz libovolný vybraný obrázek a čekej, dokud není stisknuto tlačítko A. </a:t>
            </a:r>
          </a:p>
          <a:p>
            <a:pPr algn="l">
              <a:lnSpc>
                <a:spcPct val="120000"/>
              </a:lnSpc>
            </a:pPr>
            <a:r>
              <a:rPr lang="cs-CZ" sz="3200" dirty="0"/>
              <a:t>Tlačítko A je „</a:t>
            </a:r>
            <a:r>
              <a:rPr lang="cs-CZ" sz="3200" b="1" dirty="0"/>
              <a:t>nastartování</a:t>
            </a:r>
            <a:r>
              <a:rPr lang="cs-CZ" sz="3200" dirty="0"/>
              <a:t>“, ve kterém probíhá smyčka s funkcí „ovládání“ – dokud není stisknuto (a uvolněno) tlačítko B, což je </a:t>
            </a:r>
            <a:r>
              <a:rPr lang="cs-CZ" sz="3200" b="1" dirty="0"/>
              <a:t>zastavení </a:t>
            </a:r>
            <a:r>
              <a:rPr lang="cs-CZ" sz="3200" dirty="0"/>
              <a:t>(oba motorky mají rychlost 0).</a:t>
            </a:r>
          </a:p>
          <a:p>
            <a:pPr algn="l">
              <a:lnSpc>
                <a:spcPct val="120000"/>
              </a:lnSpc>
            </a:pPr>
            <a:r>
              <a:rPr lang="cs-CZ" sz="3200" dirty="0"/>
              <a:t>Funkce „ovládání“ využívá proměnných rychlosti a směru. Rychlost jízdy vpřed a vzad určuje náklon akcelerometru podle osy Y, která dosahuje hodnot -1023 – 0 – 1023. Tuto hodnotu proto v proměnné dělíme 10 – výsledkem je číslo v rozmezí 0–100 (rozpětí rychlosti DC motoru). V dalším řádku odečtením rychlosti levého motoru (</a:t>
            </a:r>
            <a:r>
              <a:rPr lang="cs-CZ" sz="3200" dirty="0" err="1"/>
              <a:t>rychlostL</a:t>
            </a:r>
            <a:r>
              <a:rPr lang="cs-CZ" sz="3200" dirty="0"/>
              <a:t>) od 0 získáme zápornou hodnotu, která znamená otáčení motoru na druhou stranu (</a:t>
            </a:r>
            <a:r>
              <a:rPr lang="cs-CZ" sz="3200" dirty="0" err="1"/>
              <a:t>rychlostP</a:t>
            </a:r>
            <a:r>
              <a:rPr lang="cs-CZ" sz="3200" dirty="0"/>
              <a:t>). Vzhledem k sériovému zapojení motorů se tak auto bude pohybovat vpřed, nebo vzad a nebude se točit dokola.</a:t>
            </a:r>
          </a:p>
          <a:p>
            <a:pPr algn="l">
              <a:lnSpc>
                <a:spcPct val="120000"/>
              </a:lnSpc>
            </a:pPr>
            <a:r>
              <a:rPr lang="cs-CZ" sz="3200" dirty="0"/>
              <a:t>Další řádek řeší proměnnou „směr“, který je řešen jednoduchou podmínkou s rozmezím náklonu podle osy X pro řízení vpravo </a:t>
            </a:r>
            <a:br>
              <a:rPr lang="cs-CZ" sz="3200" dirty="0"/>
            </a:br>
            <a:r>
              <a:rPr lang="cs-CZ" sz="3200" dirty="0"/>
              <a:t>a vlevo. Hodnota 400 je zde nastavena, aby nebyl náklon </a:t>
            </a:r>
            <a:r>
              <a:rPr lang="cs-CZ" sz="3200" dirty="0" err="1"/>
              <a:t>micro:bitu</a:t>
            </a:r>
            <a:r>
              <a:rPr lang="cs-CZ" sz="3200" dirty="0"/>
              <a:t> příliš citlivý, ale reagoval až při větším náklonu vpravo, nebo vlevo. Pokud náklonem podle osy X není dosaženo hodnot vyšších než 400, nebo nižších než -400, auto pojede rovně.</a:t>
            </a:r>
          </a:p>
          <a:p>
            <a:pPr algn="l">
              <a:lnSpc>
                <a:spcPct val="120000"/>
              </a:lnSpc>
            </a:pPr>
            <a:r>
              <a:rPr lang="cs-CZ" sz="3200" dirty="0"/>
              <a:t>Jednotlivé funkce „</a:t>
            </a:r>
            <a:r>
              <a:rPr lang="cs-CZ" sz="3200" dirty="0" err="1"/>
              <a:t>rovne</a:t>
            </a:r>
            <a:r>
              <a:rPr lang="cs-CZ" sz="3200" dirty="0"/>
              <a:t>“, „</a:t>
            </a:r>
            <a:r>
              <a:rPr lang="cs-CZ" sz="3200" dirty="0" err="1"/>
              <a:t>zatacejP</a:t>
            </a:r>
            <a:r>
              <a:rPr lang="cs-CZ" sz="3200" dirty="0"/>
              <a:t>“ a „</a:t>
            </a:r>
            <a:r>
              <a:rPr lang="cs-CZ" sz="3200" dirty="0" err="1"/>
              <a:t>zatacejL</a:t>
            </a:r>
            <a:r>
              <a:rPr lang="cs-CZ" sz="3200" dirty="0"/>
              <a:t>“ určují, jakým směrem a jakou rychlostí se budou točit jednotlivé motory v těchto případech (funkcích).</a:t>
            </a:r>
          </a:p>
          <a:p>
            <a:pPr algn="l">
              <a:lnSpc>
                <a:spcPct val="120000"/>
              </a:lnSpc>
            </a:pPr>
            <a:r>
              <a:rPr lang="cs-CZ" sz="3200" dirty="0"/>
              <a:t>Pro zatáčení je nutné vypočítat poloměry otáčení a případně experimentovat s hodnotou rychlosti jednotlivých motorů. V našem případě dělíme hodnotu „směru“ hodnotou 5 nebo 10, abychom dosáhli polovičních otáček u motoru, „přes který zatáčíme“. 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D3A55050-7D9A-2F0C-DE2E-36C2BF962147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83156AD4-CA08-B258-2056-41251C3E8A22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2" name="Grafický objekt 11">
              <a:extLst>
                <a:ext uri="{FF2B5EF4-FFF2-40B4-BE49-F238E27FC236}">
                  <a16:creationId xmlns:a16="http://schemas.microsoft.com/office/drawing/2014/main" id="{0A839026-91F0-B4D0-BB6F-E18DE4DB7E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4C854F4F-C170-13DB-FA4E-7DC131E9309C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BB39B927-9063-EA19-7C3A-FBA1040E2F48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5" name="Zástupný symbol pro číslo snímku 8">
            <a:extLst>
              <a:ext uri="{FF2B5EF4-FFF2-40B4-BE49-F238E27FC236}">
                <a16:creationId xmlns:a16="http://schemas.microsoft.com/office/drawing/2014/main" id="{BB47AAC7-B0EB-FE47-161F-6B33F2730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1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DD4CC7EB-A461-748B-2605-F9F9F36F2081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79988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4159F02-D2BA-6EF9-989B-EF850038FF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0" y="2279665"/>
            <a:ext cx="4860000" cy="228067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C6FF640A-58AE-FAA4-23B9-0AA661F79654}"/>
              </a:ext>
            </a:extLst>
          </p:cNvPr>
          <p:cNvSpPr txBox="1"/>
          <p:nvPr/>
        </p:nvSpPr>
        <p:spPr>
          <a:xfrm>
            <a:off x="6660000" y="3027584"/>
            <a:ext cx="5040000" cy="784830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cs-CZ" sz="1500" dirty="0"/>
              <a:t>Experimentujte s hodnotou, kterou dělíme hodnotu směru. Můžete vypočítat poměry tak, aby zatáčení probíhalo rychleji/pomaleji?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812BF12F-191F-A57B-934E-D8B3E694940D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>
            <a:extLst>
              <a:ext uri="{FF2B5EF4-FFF2-40B4-BE49-F238E27FC236}">
                <a16:creationId xmlns:a16="http://schemas.microsoft.com/office/drawing/2014/main" id="{5DBEA3FB-6B9F-6834-241F-A030812D6A73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0" name="Grafický objekt 9">
              <a:extLst>
                <a:ext uri="{FF2B5EF4-FFF2-40B4-BE49-F238E27FC236}">
                  <a16:creationId xmlns:a16="http://schemas.microsoft.com/office/drawing/2014/main" id="{3D5A39C6-03A8-9DD7-5022-0D7E2940AE4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D836DD56-4E27-5A41-0E45-C9804DAD03BA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5E0B80FB-AEF1-4FBC-7301-C0053A74727B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3" name="Zástupný symbol pro číslo snímku 8">
            <a:extLst>
              <a:ext uri="{FF2B5EF4-FFF2-40B4-BE49-F238E27FC236}">
                <a16:creationId xmlns:a16="http://schemas.microsoft.com/office/drawing/2014/main" id="{82024BDD-0278-F5B5-C873-1A54215AF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 lIns="0" rIns="0"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10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0E588B41-F0F4-68A8-BE56-2A849679570F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493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878E7755-8F2D-66B9-A73B-000E5082C555}"/>
              </a:ext>
            </a:extLst>
          </p:cNvPr>
          <p:cNvSpPr txBox="1"/>
          <p:nvPr/>
        </p:nvSpPr>
        <p:spPr>
          <a:xfrm>
            <a:off x="1440000" y="1565647"/>
            <a:ext cx="10224000" cy="370870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/>
            <a:r>
              <a:rPr lang="cs-CZ" sz="2400" b="1" dirty="0"/>
              <a:t>Další doporučení</a:t>
            </a:r>
          </a:p>
          <a:p>
            <a:endParaRPr lang="cs-CZ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Pro testování autíčka a jeho řízení nejdřív vyzkoušejte jízdu vpřed a vzad. Následně vyzkoušejte samostatně zatáčení </a:t>
            </a:r>
            <a:br>
              <a:rPr lang="cs-CZ" sz="1500" dirty="0"/>
            </a:br>
            <a:r>
              <a:rPr lang="cs-CZ" sz="1500" dirty="0"/>
              <a:t>a nakonec zkuste zatáčet v průběhu jízdy vpřed a vzad.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Mezi funkcemi a přepínáním směrů může být časové zpoždění, které se projeví v pomalejší reakci při řízení. Ideální je proto kombinovat řízení se zastavením.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500" dirty="0"/>
              <a:t>Můžete také zkusit snížit rychlost jízdy vpřed – vzad pro přehlednější řízení.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5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500" dirty="0"/>
          </a:p>
          <a:p>
            <a:pPr algn="ctr"/>
            <a:r>
              <a:rPr lang="cs-CZ" sz="1500" dirty="0"/>
              <a:t>Pro rychlejší přípravu a testování před výukou si do aplikace SAM Studio stáhněte hotový kód v souboru:</a:t>
            </a:r>
            <a:br>
              <a:rPr lang="cs-CZ" sz="1500" dirty="0"/>
            </a:br>
            <a:r>
              <a:rPr lang="cs-CZ" sz="1500" b="1" dirty="0" err="1"/>
              <a:t>microbit-ridi-auticko.sam</a:t>
            </a:r>
            <a:r>
              <a:rPr lang="cs-CZ" sz="1500" b="1" dirty="0"/>
              <a:t> 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BCC25030-4B46-0B76-ABDE-0307CDD35DF5}"/>
              </a:ext>
            </a:extLst>
          </p:cNvPr>
          <p:cNvCxnSpPr/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Skupina 7">
            <a:extLst>
              <a:ext uri="{FF2B5EF4-FFF2-40B4-BE49-F238E27FC236}">
                <a16:creationId xmlns:a16="http://schemas.microsoft.com/office/drawing/2014/main" id="{C863EE49-0903-FEF4-881F-01B758CD04F3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9" name="Grafický objekt 8">
              <a:extLst>
                <a:ext uri="{FF2B5EF4-FFF2-40B4-BE49-F238E27FC236}">
                  <a16:creationId xmlns:a16="http://schemas.microsoft.com/office/drawing/2014/main" id="{D61194C0-C038-3434-0291-AD06140A98E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ED3DDCBE-BB53-6C6E-3BC4-71541819D644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213CB1D7-412E-F1DB-7BCA-E0EF9D288B30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2" name="Zástupný symbol pro číslo snímku 8">
            <a:extLst>
              <a:ext uri="{FF2B5EF4-FFF2-40B4-BE49-F238E27FC236}">
                <a16:creationId xmlns:a16="http://schemas.microsoft.com/office/drawing/2014/main" id="{CB816E1E-A3F6-BA9E-91CF-4E52B4C30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 lIns="0" rIns="0"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11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F557F7BD-1860-7C29-CFB3-6427FEF1EE51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57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1C2B602D-710B-A825-2DDE-5349426EAB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431" y="1076975"/>
            <a:ext cx="2915543" cy="34290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EE556D9-4FFB-8176-2B27-CB11D76D78D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1620" y="1773447"/>
            <a:ext cx="3143650" cy="2785924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5D1D9CDA-B726-D0C2-7D48-1767A4150078}"/>
              </a:ext>
            </a:extLst>
          </p:cNvPr>
          <p:cNvSpPr txBox="1"/>
          <p:nvPr/>
        </p:nvSpPr>
        <p:spPr>
          <a:xfrm>
            <a:off x="3564657" y="5145518"/>
            <a:ext cx="5974686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500" dirty="0"/>
              <a:t>Osy náklonu akcelerometru </a:t>
            </a:r>
            <a:r>
              <a:rPr lang="cs-CZ" sz="1500" dirty="0" err="1"/>
              <a:t>micro:bitu</a:t>
            </a:r>
            <a:r>
              <a:rPr lang="cs-CZ" sz="1500" dirty="0"/>
              <a:t>.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A76B6DE2-501C-F79A-1ED3-E2F7D8AEDA2F}"/>
              </a:ext>
            </a:extLst>
          </p:cNvPr>
          <p:cNvCxnSpPr/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1" name="Skupina 10">
            <a:extLst>
              <a:ext uri="{FF2B5EF4-FFF2-40B4-BE49-F238E27FC236}">
                <a16:creationId xmlns:a16="http://schemas.microsoft.com/office/drawing/2014/main" id="{F6353412-D20E-B04F-FA91-F635ADB21138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2" name="Grafický objekt 11">
              <a:extLst>
                <a:ext uri="{FF2B5EF4-FFF2-40B4-BE49-F238E27FC236}">
                  <a16:creationId xmlns:a16="http://schemas.microsoft.com/office/drawing/2014/main" id="{0318E70B-E492-50E1-0C88-ABBE9F4E5BD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801D6FFC-C8A1-D591-C921-2569CDE34CD7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4" name="TextovéPole 13">
              <a:extLst>
                <a:ext uri="{FF2B5EF4-FFF2-40B4-BE49-F238E27FC236}">
                  <a16:creationId xmlns:a16="http://schemas.microsoft.com/office/drawing/2014/main" id="{18E85740-16D4-E757-9EA5-495E75935F48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5" name="Zástupný symbol pro číslo snímku 8">
            <a:extLst>
              <a:ext uri="{FF2B5EF4-FFF2-40B4-BE49-F238E27FC236}">
                <a16:creationId xmlns:a16="http://schemas.microsoft.com/office/drawing/2014/main" id="{081E0A3A-CBAB-E693-702B-35FFA863D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2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6" name="Přímá spojnice 15">
            <a:extLst>
              <a:ext uri="{FF2B5EF4-FFF2-40B4-BE49-F238E27FC236}">
                <a16:creationId xmlns:a16="http://schemas.microsoft.com/office/drawing/2014/main" id="{5925C7E0-0E57-78A7-7A05-A126D280F7C2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2022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A889E066-AEBE-CFAF-F758-252667246F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000" y="540000"/>
            <a:ext cx="10240000" cy="5760000"/>
          </a:xfrm>
          <a:prstGeom prst="rect">
            <a:avLst/>
          </a:prstGeom>
        </p:spPr>
      </p:pic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C6F771E3-803D-98B6-D5B2-3B3F16AA7B79}"/>
              </a:ext>
            </a:extLst>
          </p:cNvPr>
          <p:cNvCxnSpPr/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Skupina 7">
            <a:extLst>
              <a:ext uri="{FF2B5EF4-FFF2-40B4-BE49-F238E27FC236}">
                <a16:creationId xmlns:a16="http://schemas.microsoft.com/office/drawing/2014/main" id="{91B39C40-99F8-D77F-036A-A6C20A308158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9" name="Grafický objekt 8">
              <a:extLst>
                <a:ext uri="{FF2B5EF4-FFF2-40B4-BE49-F238E27FC236}">
                  <a16:creationId xmlns:a16="http://schemas.microsoft.com/office/drawing/2014/main" id="{36B4A38D-599E-5678-8C4E-23C68C256A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0" name="TextovéPole 9">
              <a:extLst>
                <a:ext uri="{FF2B5EF4-FFF2-40B4-BE49-F238E27FC236}">
                  <a16:creationId xmlns:a16="http://schemas.microsoft.com/office/drawing/2014/main" id="{DC689B98-7D26-1140-7951-8173917EFE35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ED651307-B4E5-6560-D19F-D612ECC5F865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2" name="Zástupný symbol pro číslo snímku 8">
            <a:extLst>
              <a:ext uri="{FF2B5EF4-FFF2-40B4-BE49-F238E27FC236}">
                <a16:creationId xmlns:a16="http://schemas.microsoft.com/office/drawing/2014/main" id="{523EB261-20A2-7046-B8D5-617AFCCBD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3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3" name="Přímá spojnice 12">
            <a:extLst>
              <a:ext uri="{FF2B5EF4-FFF2-40B4-BE49-F238E27FC236}">
                <a16:creationId xmlns:a16="http://schemas.microsoft.com/office/drawing/2014/main" id="{2E7F8E94-15A9-2854-D522-FCEF4A5717A6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70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55503C6-30DD-3EA9-C420-9D7CBC5290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0" y="2385779"/>
            <a:ext cx="4860000" cy="2068443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110064B-131B-BC19-07A3-46AC889AEE23}"/>
              </a:ext>
            </a:extLst>
          </p:cNvPr>
          <p:cNvSpPr txBox="1"/>
          <p:nvPr/>
        </p:nvSpPr>
        <p:spPr>
          <a:xfrm>
            <a:off x="6660000" y="3143001"/>
            <a:ext cx="5040000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1500" dirty="0"/>
              <a:t>Po spuštění programu bude na </a:t>
            </a:r>
            <a:r>
              <a:rPr lang="cs-CZ" sz="1500" dirty="0" err="1"/>
              <a:t>micro:bitu</a:t>
            </a:r>
            <a:r>
              <a:rPr lang="cs-CZ" sz="1500" dirty="0"/>
              <a:t> zobrazen vybraný obrázek a program bude čekat, dokud nestiskneme tlačítko A.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5952D431-BB2D-B26E-6F7B-0A1696D4F22A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>
            <a:extLst>
              <a:ext uri="{FF2B5EF4-FFF2-40B4-BE49-F238E27FC236}">
                <a16:creationId xmlns:a16="http://schemas.microsoft.com/office/drawing/2014/main" id="{3FB61ACE-37CC-086A-60A2-B8C8FAC51BF4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0" name="Grafický objekt 9">
              <a:extLst>
                <a:ext uri="{FF2B5EF4-FFF2-40B4-BE49-F238E27FC236}">
                  <a16:creationId xmlns:a16="http://schemas.microsoft.com/office/drawing/2014/main" id="{D238CFB2-A8D0-8D6F-174E-CB124D2BD3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BDF60AB2-D3D6-8566-7C63-7DE5626C3BB6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1D142432-B295-6093-3E57-AE0CD20705D2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3" name="Zástupný symbol pro číslo snímku 8">
            <a:extLst>
              <a:ext uri="{FF2B5EF4-FFF2-40B4-BE49-F238E27FC236}">
                <a16:creationId xmlns:a16="http://schemas.microsoft.com/office/drawing/2014/main" id="{E78A972B-9516-8A26-CCD2-66B02AB5CB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4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4FE77E26-4294-08FE-3467-E887F61DFBDD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890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704BB4E1-1D58-A52D-6437-039A3C233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0" y="2628162"/>
            <a:ext cx="4860000" cy="1583677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87A0C866-1364-7991-FF65-2C7EF7E91521}"/>
              </a:ext>
            </a:extLst>
          </p:cNvPr>
          <p:cNvSpPr txBox="1"/>
          <p:nvPr/>
        </p:nvSpPr>
        <p:spPr>
          <a:xfrm>
            <a:off x="6660000" y="3027585"/>
            <a:ext cx="5040000" cy="7848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1500" dirty="0"/>
              <a:t>Jakmile je stisknuto tlačítko A </a:t>
            </a:r>
            <a:r>
              <a:rPr lang="cs-CZ" sz="1500" dirty="0" err="1"/>
              <a:t>micro:bitu</a:t>
            </a:r>
            <a:r>
              <a:rPr lang="cs-CZ" sz="1500" dirty="0"/>
              <a:t>, je spuštěna smyčka opakování funkcí „ovládání“, a to dokud není stisknuto tlačítko B </a:t>
            </a:r>
            <a:r>
              <a:rPr lang="cs-CZ" sz="1500" dirty="0" err="1"/>
              <a:t>micro:bitu</a:t>
            </a:r>
            <a:r>
              <a:rPr lang="cs-CZ" sz="1500" dirty="0"/>
              <a:t>.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B550F371-10FD-01B2-1BCE-9C98E6429B37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Skupina 9">
            <a:extLst>
              <a:ext uri="{FF2B5EF4-FFF2-40B4-BE49-F238E27FC236}">
                <a16:creationId xmlns:a16="http://schemas.microsoft.com/office/drawing/2014/main" id="{D189310B-8D00-20FF-E06E-EF4CE229985E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1" name="Grafický objekt 10">
              <a:extLst>
                <a:ext uri="{FF2B5EF4-FFF2-40B4-BE49-F238E27FC236}">
                  <a16:creationId xmlns:a16="http://schemas.microsoft.com/office/drawing/2014/main" id="{D91831CA-332D-1F7D-FE7D-4B08CC6E679A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3B77CB16-A5C4-78CF-A566-683FFF7907C1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3" name="TextovéPole 12">
              <a:extLst>
                <a:ext uri="{FF2B5EF4-FFF2-40B4-BE49-F238E27FC236}">
                  <a16:creationId xmlns:a16="http://schemas.microsoft.com/office/drawing/2014/main" id="{E3A27EE7-4742-2AD5-69D3-EBBCB8929765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4" name="Zástupný symbol pro číslo snímku 8">
            <a:extLst>
              <a:ext uri="{FF2B5EF4-FFF2-40B4-BE49-F238E27FC236}">
                <a16:creationId xmlns:a16="http://schemas.microsoft.com/office/drawing/2014/main" id="{47494B56-CC9A-F3ED-FFC0-65B438A50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5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5" name="Přímá spojnice 14">
            <a:extLst>
              <a:ext uri="{FF2B5EF4-FFF2-40B4-BE49-F238E27FC236}">
                <a16:creationId xmlns:a16="http://schemas.microsoft.com/office/drawing/2014/main" id="{D18DDFBB-AE13-7379-C065-3A9ED99A256F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5142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5B319886-555A-1A80-CE73-A6C0FDF187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0" y="2116831"/>
            <a:ext cx="4860000" cy="2606339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E40DCC1-67C7-AED9-FC68-4CA964C89D22}"/>
              </a:ext>
            </a:extLst>
          </p:cNvPr>
          <p:cNvSpPr txBox="1"/>
          <p:nvPr/>
        </p:nvSpPr>
        <p:spPr>
          <a:xfrm>
            <a:off x="6660000" y="3143001"/>
            <a:ext cx="5040000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1500" dirty="0"/>
              <a:t>Když je uvolněno tlačítko B, rychlost motorů bude 0, tzn. zastavení.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8CAA857F-B25B-277E-6866-C07041AA5926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Skupina 4">
            <a:extLst>
              <a:ext uri="{FF2B5EF4-FFF2-40B4-BE49-F238E27FC236}">
                <a16:creationId xmlns:a16="http://schemas.microsoft.com/office/drawing/2014/main" id="{B4DF1E11-B31D-EAFB-BE32-077DFE941D28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6" name="Grafický objekt 5">
              <a:extLst>
                <a:ext uri="{FF2B5EF4-FFF2-40B4-BE49-F238E27FC236}">
                  <a16:creationId xmlns:a16="http://schemas.microsoft.com/office/drawing/2014/main" id="{6B7DCA03-E0C3-636D-3189-005D4EBA3B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7" name="TextovéPole 6">
              <a:extLst>
                <a:ext uri="{FF2B5EF4-FFF2-40B4-BE49-F238E27FC236}">
                  <a16:creationId xmlns:a16="http://schemas.microsoft.com/office/drawing/2014/main" id="{DC0EEE3C-2D5E-54BF-C7C0-86FFC466DC67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8" name="TextovéPole 7">
              <a:extLst>
                <a:ext uri="{FF2B5EF4-FFF2-40B4-BE49-F238E27FC236}">
                  <a16:creationId xmlns:a16="http://schemas.microsoft.com/office/drawing/2014/main" id="{38998EF5-60E3-70C1-866A-B2837B2120E3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1935148-A3A9-05AE-0D03-03F57D47E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6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C3ABB1AC-7EDF-F30C-1740-402B0C4DFFD1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68797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E32CCB70-D3FE-26F5-5860-BE3D452571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0000" y="1588395"/>
            <a:ext cx="4860000" cy="3663210"/>
          </a:xfrm>
          <a:prstGeom prst="rect">
            <a:avLst/>
          </a:prstGeom>
        </p:spPr>
      </p:pic>
      <p:sp>
        <p:nvSpPr>
          <p:cNvPr id="2" name="TextovéPole 1">
            <a:extLst>
              <a:ext uri="{FF2B5EF4-FFF2-40B4-BE49-F238E27FC236}">
                <a16:creationId xmlns:a16="http://schemas.microsoft.com/office/drawing/2014/main" id="{B998375D-429C-60E0-8F0B-516943FF708D}"/>
              </a:ext>
            </a:extLst>
          </p:cNvPr>
          <p:cNvSpPr txBox="1"/>
          <p:nvPr/>
        </p:nvSpPr>
        <p:spPr>
          <a:xfrm>
            <a:off x="6660000" y="719260"/>
            <a:ext cx="5040000" cy="540147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cs-CZ" sz="1500" dirty="0"/>
              <a:t>Funkce „ovládání“ využívá proměnných rychlosti (</a:t>
            </a:r>
            <a:r>
              <a:rPr lang="cs-CZ" sz="1500" dirty="0" err="1"/>
              <a:t>rychlostL</a:t>
            </a:r>
            <a:r>
              <a:rPr lang="cs-CZ" sz="1500" dirty="0"/>
              <a:t>, </a:t>
            </a:r>
            <a:r>
              <a:rPr lang="cs-CZ" sz="1500" dirty="0" err="1"/>
              <a:t>rychlostP</a:t>
            </a:r>
            <a:r>
              <a:rPr lang="cs-CZ" sz="1500" dirty="0"/>
              <a:t>) a směru (</a:t>
            </a:r>
            <a:r>
              <a:rPr lang="cs-CZ" sz="1500" dirty="0" err="1"/>
              <a:t>smer</a:t>
            </a:r>
            <a:r>
              <a:rPr lang="cs-CZ" sz="1500" dirty="0"/>
              <a:t>).</a:t>
            </a:r>
          </a:p>
          <a:p>
            <a:endParaRPr lang="cs-CZ" sz="1500" dirty="0"/>
          </a:p>
          <a:p>
            <a:r>
              <a:rPr lang="cs-CZ" sz="1500" dirty="0"/>
              <a:t>Rychlost jízdy vpřed a vzad určuje náklon akcelerometru podle osy Y, která dosahuje hodnot -1023 – 0 – 1023. Tuto hodnotu proto v proměnné dělíme 10 – výsledkem je číslo v rozmezí </a:t>
            </a:r>
            <a:br>
              <a:rPr lang="cs-CZ" sz="1500" dirty="0"/>
            </a:br>
            <a:r>
              <a:rPr lang="cs-CZ" sz="1500" dirty="0"/>
              <a:t>0–100 (rozpětí rychlosti DC motoru). V dalším řádku odečtením rychlosti levého motoru (</a:t>
            </a:r>
            <a:r>
              <a:rPr lang="cs-CZ" sz="1500" dirty="0" err="1"/>
              <a:t>rychlostL</a:t>
            </a:r>
            <a:r>
              <a:rPr lang="cs-CZ" sz="1500" dirty="0"/>
              <a:t>) od 0 získáme zápornou hodnotu, která znamená otáčení motoru na druhou stranu (</a:t>
            </a:r>
            <a:r>
              <a:rPr lang="cs-CZ" sz="1500" dirty="0" err="1"/>
              <a:t>rychlostP</a:t>
            </a:r>
            <a:r>
              <a:rPr lang="cs-CZ" sz="1500" dirty="0"/>
              <a:t>). Vzhledem k sériovému zapojení motorů se tak auto bude pohybovat vpřed, nebo vzad a nebude se točit dokola.</a:t>
            </a:r>
          </a:p>
          <a:p>
            <a:endParaRPr lang="cs-CZ" sz="1500" dirty="0"/>
          </a:p>
          <a:p>
            <a:r>
              <a:rPr lang="cs-CZ" sz="1500" dirty="0"/>
              <a:t>Další řádek určuje proměnnou „směr“, který je řešen jednoduchou podmínkou s rozmezím náklonu podle osy X pro řízení vpravo a vlevo. Hodnota 400 je zde nastavena, aby nebyl náklon </a:t>
            </a:r>
            <a:r>
              <a:rPr lang="cs-CZ" sz="1500" dirty="0" err="1"/>
              <a:t>micro:bitu</a:t>
            </a:r>
            <a:r>
              <a:rPr lang="cs-CZ" sz="1500" dirty="0"/>
              <a:t> příliš citlivý, ale reagoval až při větším náklonu vpravo, nebo vlevo. Pokud náklonem podle osy X není dosaženo hodnot vyšších než 400, nebo nižších než -400, auto pojede rovně (vpřed, nebo vzad).</a:t>
            </a:r>
          </a:p>
          <a:p>
            <a:endParaRPr lang="cs-CZ" sz="1500" dirty="0"/>
          </a:p>
          <a:p>
            <a:r>
              <a:rPr lang="cs-CZ" sz="1500" dirty="0"/>
              <a:t>K jednotlivým úkonům ovládání je doplněna vizualizace na </a:t>
            </a:r>
            <a:r>
              <a:rPr lang="cs-CZ" sz="1500" dirty="0" err="1"/>
              <a:t>micro:bitu</a:t>
            </a:r>
            <a:r>
              <a:rPr lang="cs-CZ" sz="1500" dirty="0"/>
              <a:t>, jakým směrem právě jede.</a:t>
            </a:r>
          </a:p>
        </p:txBody>
      </p:sp>
      <p:cxnSp>
        <p:nvCxnSpPr>
          <p:cNvPr id="4" name="Přímá spojnice 3">
            <a:extLst>
              <a:ext uri="{FF2B5EF4-FFF2-40B4-BE49-F238E27FC236}">
                <a16:creationId xmlns:a16="http://schemas.microsoft.com/office/drawing/2014/main" id="{F6846B5B-AFE6-0636-8255-5D89269312C7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>
            <a:extLst>
              <a:ext uri="{FF2B5EF4-FFF2-40B4-BE49-F238E27FC236}">
                <a16:creationId xmlns:a16="http://schemas.microsoft.com/office/drawing/2014/main" id="{AF7C32E5-1591-402A-8C69-09C709D50DEA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0" name="Grafický objekt 9">
              <a:extLst>
                <a:ext uri="{FF2B5EF4-FFF2-40B4-BE49-F238E27FC236}">
                  <a16:creationId xmlns:a16="http://schemas.microsoft.com/office/drawing/2014/main" id="{F152062E-35EC-D83E-925A-18C7FE80A57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DA7216E8-6D64-1689-52B6-D568A34F43D7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3F38C7FD-2737-2B5B-D6F9-7129376BEECD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3" name="Zástupný symbol pro číslo snímku 8">
            <a:extLst>
              <a:ext uri="{FF2B5EF4-FFF2-40B4-BE49-F238E27FC236}">
                <a16:creationId xmlns:a16="http://schemas.microsoft.com/office/drawing/2014/main" id="{849F8F83-2D06-930E-3526-FB29B2F1A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7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96310862-FE97-EE83-CE84-58F72E34AE1E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0781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447F1E41-32FF-8DC3-58DD-CB7E118091B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05" b="52703"/>
          <a:stretch/>
        </p:blipFill>
        <p:spPr>
          <a:xfrm>
            <a:off x="1440000" y="2440252"/>
            <a:ext cx="4860000" cy="1959496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82DE6463-837F-AF18-303B-FBB7E4F37D53}"/>
              </a:ext>
            </a:extLst>
          </p:cNvPr>
          <p:cNvSpPr txBox="1"/>
          <p:nvPr/>
        </p:nvSpPr>
        <p:spPr>
          <a:xfrm>
            <a:off x="6660000" y="2681336"/>
            <a:ext cx="5040000" cy="147732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cs-CZ" sz="1500" dirty="0"/>
              <a:t>Jednotlivé funkce „</a:t>
            </a:r>
            <a:r>
              <a:rPr lang="cs-CZ" sz="1500" dirty="0" err="1"/>
              <a:t>rovne</a:t>
            </a:r>
            <a:r>
              <a:rPr lang="cs-CZ" sz="1500" dirty="0"/>
              <a:t>“, „</a:t>
            </a:r>
            <a:r>
              <a:rPr lang="cs-CZ" sz="1500" dirty="0" err="1"/>
              <a:t>zatacejP</a:t>
            </a:r>
            <a:r>
              <a:rPr lang="cs-CZ" sz="1500" dirty="0"/>
              <a:t>“ a „</a:t>
            </a:r>
            <a:r>
              <a:rPr lang="cs-CZ" sz="1500" dirty="0" err="1"/>
              <a:t>zatacejL</a:t>
            </a:r>
            <a:r>
              <a:rPr lang="cs-CZ" sz="1500" dirty="0"/>
              <a:t>“ určují, jakým směrem a jakou rychlostí se budou točit jednotlivé motory </a:t>
            </a:r>
            <a:br>
              <a:rPr lang="cs-CZ" sz="1500" dirty="0"/>
            </a:br>
            <a:r>
              <a:rPr lang="cs-CZ" sz="1500" dirty="0"/>
              <a:t>v těchto případech (funkcích).</a:t>
            </a:r>
          </a:p>
          <a:p>
            <a:endParaRPr lang="cs-CZ" sz="1500" dirty="0"/>
          </a:p>
          <a:p>
            <a:r>
              <a:rPr lang="cs-CZ" sz="1500" dirty="0"/>
              <a:t>Pro přehlednost můžeme pro jednotlivé funkce řízení nastavit </a:t>
            </a:r>
            <a:br>
              <a:rPr lang="cs-CZ" sz="1500" dirty="0"/>
            </a:br>
            <a:r>
              <a:rPr lang="cs-CZ" sz="1500" dirty="0"/>
              <a:t>i barvu motorů.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38C7DA76-75CD-EEBA-887E-1A33E24F4B25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>
            <a:extLst>
              <a:ext uri="{FF2B5EF4-FFF2-40B4-BE49-F238E27FC236}">
                <a16:creationId xmlns:a16="http://schemas.microsoft.com/office/drawing/2014/main" id="{8EB48C18-22E7-7E76-7702-810B42B3F2A2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0" name="Grafický objekt 9">
              <a:extLst>
                <a:ext uri="{FF2B5EF4-FFF2-40B4-BE49-F238E27FC236}">
                  <a16:creationId xmlns:a16="http://schemas.microsoft.com/office/drawing/2014/main" id="{08885B74-E431-5D4F-7DF5-88DC9D94A11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40850EDD-F693-EA40-D655-2298B9C7D703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71023C66-09EA-5A77-8BCD-0123A578FDF3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3" name="Zástupný symbol pro číslo snímku 8">
            <a:extLst>
              <a:ext uri="{FF2B5EF4-FFF2-40B4-BE49-F238E27FC236}">
                <a16:creationId xmlns:a16="http://schemas.microsoft.com/office/drawing/2014/main" id="{52234E7A-D244-A31B-DFF9-8A80F87EF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8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501B6CA1-1656-E75B-B943-FB1B1D960911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86984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72674B6-70AE-58DC-E4D6-33B6805EC3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7729"/>
          <a:stretch/>
        </p:blipFill>
        <p:spPr>
          <a:xfrm>
            <a:off x="1440000" y="2336100"/>
            <a:ext cx="4860000" cy="2167801"/>
          </a:xfrm>
          <a:prstGeom prst="rect">
            <a:avLst/>
          </a:prstGeom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B480B3F7-8370-5FDC-D2CE-11998D12DEAD}"/>
              </a:ext>
            </a:extLst>
          </p:cNvPr>
          <p:cNvSpPr txBox="1"/>
          <p:nvPr/>
        </p:nvSpPr>
        <p:spPr>
          <a:xfrm>
            <a:off x="6660000" y="2681336"/>
            <a:ext cx="5040000" cy="1477328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r>
              <a:rPr lang="cs-CZ" sz="1500" dirty="0"/>
              <a:t>Pro zatáčení je nutné vypočítat poloměry otáčení a případně experimentovat s hodnotou rychlosti jednotlivých motorů. </a:t>
            </a:r>
            <a:br>
              <a:rPr lang="cs-CZ" sz="1500" dirty="0"/>
            </a:br>
            <a:r>
              <a:rPr lang="cs-CZ" sz="1500" dirty="0"/>
              <a:t>V našem případě dělíme hodnotu „směru“ (náklon osy X) hodnotou 5 nebo 10, abychom dosáhli hodnoty v rozmezí </a:t>
            </a:r>
            <a:br>
              <a:rPr lang="cs-CZ" sz="1500" dirty="0"/>
            </a:br>
            <a:r>
              <a:rPr lang="cs-CZ" sz="1500" dirty="0"/>
              <a:t>0–100, která určuje rychlost otáčení motorů. Pro zatáčení se tak jedno kolo bude točit poloviční rychlostí.</a:t>
            </a:r>
          </a:p>
        </p:txBody>
      </p:sp>
      <p:cxnSp>
        <p:nvCxnSpPr>
          <p:cNvPr id="2" name="Přímá spojnice 1">
            <a:extLst>
              <a:ext uri="{FF2B5EF4-FFF2-40B4-BE49-F238E27FC236}">
                <a16:creationId xmlns:a16="http://schemas.microsoft.com/office/drawing/2014/main" id="{F13836ED-914F-02FD-2C09-4EAD3003BEF2}"/>
              </a:ext>
            </a:extLst>
          </p:cNvPr>
          <p:cNvCxnSpPr>
            <a:cxnSpLocks/>
          </p:cNvCxnSpPr>
          <p:nvPr/>
        </p:nvCxnSpPr>
        <p:spPr>
          <a:xfrm>
            <a:off x="900000" y="540000"/>
            <a:ext cx="0" cy="57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Skupina 8">
            <a:extLst>
              <a:ext uri="{FF2B5EF4-FFF2-40B4-BE49-F238E27FC236}">
                <a16:creationId xmlns:a16="http://schemas.microsoft.com/office/drawing/2014/main" id="{6D09654B-734A-C147-26E1-7A28D90776C0}"/>
              </a:ext>
            </a:extLst>
          </p:cNvPr>
          <p:cNvGrpSpPr/>
          <p:nvPr/>
        </p:nvGrpSpPr>
        <p:grpSpPr>
          <a:xfrm>
            <a:off x="194963" y="4007386"/>
            <a:ext cx="510074" cy="2292614"/>
            <a:chOff x="195752" y="4008272"/>
            <a:chExt cx="510074" cy="2292614"/>
          </a:xfrm>
        </p:grpSpPr>
        <p:pic>
          <p:nvPicPr>
            <p:cNvPr id="10" name="Grafický objekt 9">
              <a:extLst>
                <a:ext uri="{FF2B5EF4-FFF2-40B4-BE49-F238E27FC236}">
                  <a16:creationId xmlns:a16="http://schemas.microsoft.com/office/drawing/2014/main" id="{024C0C2D-7C0E-C4C3-9B77-0DFDBBA70D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95752" y="5821726"/>
              <a:ext cx="510074" cy="479160"/>
            </a:xfrm>
            <a:prstGeom prst="rect">
              <a:avLst/>
            </a:prstGeom>
          </p:spPr>
        </p:pic>
        <p:sp>
          <p:nvSpPr>
            <p:cNvPr id="11" name="TextovéPole 10">
              <a:extLst>
                <a:ext uri="{FF2B5EF4-FFF2-40B4-BE49-F238E27FC236}">
                  <a16:creationId xmlns:a16="http://schemas.microsoft.com/office/drawing/2014/main" id="{B4E5D7EB-1895-D15D-1F37-F9B5145005EF}"/>
                </a:ext>
              </a:extLst>
            </p:cNvPr>
            <p:cNvSpPr txBox="1"/>
            <p:nvPr/>
          </p:nvSpPr>
          <p:spPr>
            <a:xfrm rot="16200000">
              <a:off x="-382455" y="4763782"/>
              <a:ext cx="1664908" cy="153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 err="1"/>
                <a:t>Micro:bit</a:t>
              </a:r>
              <a:r>
                <a:rPr lang="cs-CZ" sz="1000" dirty="0"/>
                <a:t> řídí autíčko SAM </a:t>
              </a:r>
              <a:r>
                <a:rPr lang="cs-CZ" sz="1000" dirty="0" err="1"/>
                <a:t>Labs</a:t>
              </a:r>
              <a:endParaRPr lang="cs-CZ" sz="1000" dirty="0"/>
            </a:p>
          </p:txBody>
        </p:sp>
        <p:sp>
          <p:nvSpPr>
            <p:cNvPr id="12" name="TextovéPole 11">
              <a:extLst>
                <a:ext uri="{FF2B5EF4-FFF2-40B4-BE49-F238E27FC236}">
                  <a16:creationId xmlns:a16="http://schemas.microsoft.com/office/drawing/2014/main" id="{D299EB78-7AAA-A5C6-01DC-2939CDA1F49F}"/>
                </a:ext>
              </a:extLst>
            </p:cNvPr>
            <p:cNvSpPr txBox="1"/>
            <p:nvPr/>
          </p:nvSpPr>
          <p:spPr>
            <a:xfrm rot="16200000">
              <a:off x="302365" y="5999292"/>
              <a:ext cx="295273" cy="15388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cs-CZ" sz="1000" dirty="0"/>
                <a:t>SL04</a:t>
              </a:r>
            </a:p>
          </p:txBody>
        </p:sp>
      </p:grpSp>
      <p:sp>
        <p:nvSpPr>
          <p:cNvPr id="13" name="Zástupný symbol pro číslo snímku 8">
            <a:extLst>
              <a:ext uri="{FF2B5EF4-FFF2-40B4-BE49-F238E27FC236}">
                <a16:creationId xmlns:a16="http://schemas.microsoft.com/office/drawing/2014/main" id="{8BDD3436-A9FD-AFD9-89FA-D4C669370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3537" y="772546"/>
            <a:ext cx="251346" cy="272908"/>
          </a:xfrm>
        </p:spPr>
        <p:txBody>
          <a:bodyPr/>
          <a:lstStyle/>
          <a:p>
            <a:pPr algn="ctr"/>
            <a:fld id="{4C12A927-E78F-491F-88E5-99205779B53C}" type="slidenum">
              <a:rPr lang="cs-CZ" sz="1000" smtClean="0">
                <a:solidFill>
                  <a:schemeClr val="tx1"/>
                </a:solidFill>
              </a:rPr>
              <a:pPr algn="ctr"/>
              <a:t>9</a:t>
            </a:fld>
            <a:endParaRPr lang="cs-CZ" sz="1000" dirty="0">
              <a:solidFill>
                <a:schemeClr val="tx1"/>
              </a:solidFill>
            </a:endParaRPr>
          </a:p>
        </p:txBody>
      </p:sp>
      <p:cxnSp>
        <p:nvCxnSpPr>
          <p:cNvPr id="14" name="Přímá spojnice 13">
            <a:extLst>
              <a:ext uri="{FF2B5EF4-FFF2-40B4-BE49-F238E27FC236}">
                <a16:creationId xmlns:a16="http://schemas.microsoft.com/office/drawing/2014/main" id="{829E73CA-06CE-6AC1-366C-D68681E8287D}"/>
              </a:ext>
            </a:extLst>
          </p:cNvPr>
          <p:cNvCxnSpPr>
            <a:cxnSpLocks/>
          </p:cNvCxnSpPr>
          <p:nvPr/>
        </p:nvCxnSpPr>
        <p:spPr>
          <a:xfrm rot="16200000">
            <a:off x="450000" y="828000"/>
            <a:ext cx="0" cy="90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816900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863</TotalTime>
  <Words>912</Words>
  <Application>Microsoft Office PowerPoint</Application>
  <PresentationFormat>Širokoúhlá obrazovka</PresentationFormat>
  <Paragraphs>70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Jakub Novotný</dc:creator>
  <cp:lastModifiedBy>Jan Gřešek</cp:lastModifiedBy>
  <cp:revision>10</cp:revision>
  <dcterms:created xsi:type="dcterms:W3CDTF">2023-03-13T14:49:38Z</dcterms:created>
  <dcterms:modified xsi:type="dcterms:W3CDTF">2024-09-25T17:23:05Z</dcterms:modified>
</cp:coreProperties>
</file>